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2">
  <p:sldMasterIdLst>
    <p:sldMasterId id="2147483681" r:id="rId4"/>
  </p:sldMasterIdLst>
  <p:notesMasterIdLst>
    <p:notesMasterId r:id="rId47"/>
  </p:notesMasterIdLst>
  <p:handoutMasterIdLst>
    <p:handoutMasterId r:id="rId48"/>
  </p:handoutMasterIdLst>
  <p:sldIdLst>
    <p:sldId id="268" r:id="rId5"/>
    <p:sldId id="269" r:id="rId6"/>
    <p:sldId id="270" r:id="rId7"/>
    <p:sldId id="271" r:id="rId8"/>
    <p:sldId id="299" r:id="rId9"/>
    <p:sldId id="307" r:id="rId10"/>
    <p:sldId id="302" r:id="rId11"/>
    <p:sldId id="305" r:id="rId12"/>
    <p:sldId id="306" r:id="rId13"/>
    <p:sldId id="300" r:id="rId14"/>
    <p:sldId id="301" r:id="rId15"/>
    <p:sldId id="303" r:id="rId16"/>
    <p:sldId id="304"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90" r:id="rId34"/>
    <p:sldId id="288" r:id="rId35"/>
    <p:sldId id="289" r:id="rId36"/>
    <p:sldId id="291" r:id="rId37"/>
    <p:sldId id="292" r:id="rId38"/>
    <p:sldId id="296" r:id="rId39"/>
    <p:sldId id="297" r:id="rId40"/>
    <p:sldId id="294" r:id="rId41"/>
    <p:sldId id="311" r:id="rId42"/>
    <p:sldId id="295" r:id="rId43"/>
    <p:sldId id="308" r:id="rId44"/>
    <p:sldId id="309" r:id="rId45"/>
    <p:sldId id="31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EB5"/>
    <a:srgbClr val="A4804A"/>
    <a:srgbClr val="7BEBD8"/>
    <a:srgbClr val="8335E5"/>
    <a:srgbClr val="6B8DE1"/>
    <a:srgbClr val="6C92E1"/>
    <a:srgbClr val="6313DC"/>
    <a:srgbClr val="1E3ADA"/>
    <a:srgbClr val="030553"/>
    <a:srgbClr val="7D4B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240" dt="2021-04-24T03:39:41.062"/>
    <p1510:client id="{1C40C19F-A021-0000-C22B-92F3BA5ED0E3}" v="1" dt="2021-04-24T03:16:57.487"/>
    <p1510:client id="{EA5969F8-19BD-79E0-624E-2FF5DF62E4F3}" v="1117" dt="2021-04-24T03:52:47.8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94" autoAdjust="0"/>
    <p:restoredTop sz="94652" autoAdjust="0"/>
  </p:normalViewPr>
  <p:slideViewPr>
    <p:cSldViewPr snapToGrid="0" showGuides="1">
      <p:cViewPr>
        <p:scale>
          <a:sx n="162" d="100"/>
          <a:sy n="162" d="100"/>
        </p:scale>
        <p:origin x="328" y="240"/>
      </p:cViewPr>
      <p:guideLst>
        <p:guide orient="horz" pos="2064"/>
        <p:guide pos="3840"/>
        <p:guide pos="456"/>
        <p:guide pos="7200"/>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F506F9-91AB-457B-A321-BA32DFC452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E71BC67-B9B6-41AE-BB4E-51234F2098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9C063D-436A-410C-A490-190D73BB5D3E}" type="datetimeFigureOut">
              <a:rPr lang="en-US" smtClean="0"/>
              <a:t>4/23/2021</a:t>
            </a:fld>
            <a:endParaRPr lang="en-US" dirty="0"/>
          </a:p>
        </p:txBody>
      </p:sp>
      <p:sp>
        <p:nvSpPr>
          <p:cNvPr id="4" name="Footer Placeholder 3">
            <a:extLst>
              <a:ext uri="{FF2B5EF4-FFF2-40B4-BE49-F238E27FC236}">
                <a16:creationId xmlns:a16="http://schemas.microsoft.com/office/drawing/2014/main" id="{A0E2BB79-F5ED-4C7F-A869-D9A323F2CA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40207CB-184F-4400-BBE4-E0B71DE062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28996C-DF1E-45F4-80FD-86472FDB10B8}" type="slidenum">
              <a:rPr lang="en-US" smtClean="0"/>
              <a:t>‹#›</a:t>
            </a:fld>
            <a:endParaRPr lang="en-US" dirty="0"/>
          </a:p>
        </p:txBody>
      </p:sp>
    </p:spTree>
    <p:extLst>
      <p:ext uri="{BB962C8B-B14F-4D97-AF65-F5344CB8AC3E}">
        <p14:creationId xmlns:p14="http://schemas.microsoft.com/office/powerpoint/2010/main" val="14016848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BDD7-4F37-46AB-9A13-BF4D77EDD71D}" type="datetimeFigureOut">
              <a:rPr lang="en-US" smtClean="0"/>
              <a:t>4/23/2021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8F48A-6110-47DA-8521-A1D1FFD22FEF}" type="slidenum">
              <a:rPr lang="en-US" smtClean="0"/>
              <a:t>‹#›</a:t>
            </a:fld>
            <a:endParaRPr lang="en-US" dirty="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atin typeface="Rockwell" panose="020606030202050204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4">
            <a:extLst>
              <a:ext uri="{FF2B5EF4-FFF2-40B4-BE49-F238E27FC236}">
                <a16:creationId xmlns:a16="http://schemas.microsoft.com/office/drawing/2014/main" id="{B2E7B543-5A3E-473C-961E-B87265D14049}"/>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pic>
        <p:nvPicPr>
          <p:cNvPr id="7" name="Picture 6">
            <a:extLst>
              <a:ext uri="{FF2B5EF4-FFF2-40B4-BE49-F238E27FC236}">
                <a16:creationId xmlns:a16="http://schemas.microsoft.com/office/drawing/2014/main" id="{AD6A2BB4-2A1A-403D-AA0F-A498F00AA857}"/>
              </a:ext>
            </a:extLst>
          </p:cNvPr>
          <p:cNvPicPr>
            <a:picLocks noChangeAspect="1"/>
          </p:cNvPicPr>
          <p:nvPr userDrawn="1"/>
        </p:nvPicPr>
        <p:blipFill>
          <a:blip r:embed="rId2"/>
          <a:stretch>
            <a:fillRect/>
          </a:stretch>
        </p:blipFill>
        <p:spPr>
          <a:xfrm>
            <a:off x="4192721" y="5356296"/>
            <a:ext cx="4466197" cy="758681"/>
          </a:xfrm>
          <a:prstGeom prst="rect">
            <a:avLst/>
          </a:prstGeom>
        </p:spPr>
      </p:pic>
    </p:spTree>
    <p:extLst>
      <p:ext uri="{BB962C8B-B14F-4D97-AF65-F5344CB8AC3E}">
        <p14:creationId xmlns:p14="http://schemas.microsoft.com/office/powerpoint/2010/main" val="342302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map" descr="Map of North America">
            <a:extLst>
              <a:ext uri="{FF2B5EF4-FFF2-40B4-BE49-F238E27FC236}">
                <a16:creationId xmlns:a16="http://schemas.microsoft.com/office/drawing/2014/main" id="{0B992891-D8F4-4D2F-A296-17A253B7E656}"/>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a:p>
        </p:txBody>
      </p:sp>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atin typeface="Rockwell" panose="020606030202050204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4">
            <a:extLst>
              <a:ext uri="{FF2B5EF4-FFF2-40B4-BE49-F238E27FC236}">
                <a16:creationId xmlns:a16="http://schemas.microsoft.com/office/drawing/2014/main" id="{B2E7B543-5A3E-473C-961E-B87265D14049}"/>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pic>
        <p:nvPicPr>
          <p:cNvPr id="4" name="Picture 3">
            <a:extLst>
              <a:ext uri="{FF2B5EF4-FFF2-40B4-BE49-F238E27FC236}">
                <a16:creationId xmlns:a16="http://schemas.microsoft.com/office/drawing/2014/main" id="{5828A8F2-DE46-4A58-9B3B-9CFB4B13F60D}"/>
              </a:ext>
            </a:extLst>
          </p:cNvPr>
          <p:cNvPicPr>
            <a:picLocks noChangeAspect="1"/>
          </p:cNvPicPr>
          <p:nvPr userDrawn="1"/>
        </p:nvPicPr>
        <p:blipFill>
          <a:blip r:embed="rId2"/>
          <a:stretch>
            <a:fillRect/>
          </a:stretch>
        </p:blipFill>
        <p:spPr>
          <a:xfrm>
            <a:off x="3989521" y="5459590"/>
            <a:ext cx="4466197" cy="758681"/>
          </a:xfrm>
          <a:prstGeom prst="rect">
            <a:avLst/>
          </a:prstGeom>
        </p:spPr>
      </p:pic>
    </p:spTree>
    <p:extLst>
      <p:ext uri="{BB962C8B-B14F-4D97-AF65-F5344CB8AC3E}">
        <p14:creationId xmlns:p14="http://schemas.microsoft.com/office/powerpoint/2010/main" val="128920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C3B76E0-F320-4543-A314-043E2CBBCBF6}"/>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5" name="Title Placeholder 1">
            <a:extLst>
              <a:ext uri="{FF2B5EF4-FFF2-40B4-BE49-F238E27FC236}">
                <a16:creationId xmlns:a16="http://schemas.microsoft.com/office/drawing/2014/main" id="{4571C2A6-2E5D-4330-9203-85859318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7">
            <a:extLst>
              <a:ext uri="{FF2B5EF4-FFF2-40B4-BE49-F238E27FC236}">
                <a16:creationId xmlns:a16="http://schemas.microsoft.com/office/drawing/2014/main" id="{6305FD26-196B-4143-8D68-41A3B563CB1A}"/>
              </a:ext>
            </a:extLst>
          </p:cNvPr>
          <p:cNvSpPr>
            <a:spLocks noGrp="1"/>
          </p:cNvSpPr>
          <p:nvPr>
            <p:ph sz="quarter" idx="10"/>
          </p:nvPr>
        </p:nvSpPr>
        <p:spPr>
          <a:xfrm>
            <a:off x="838200" y="1858294"/>
            <a:ext cx="10515599"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639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4D0D-3F69-4094-9417-DA26D5E05B2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A19369D-3BD5-4B2E-8728-D2E162FEE8C5}"/>
              </a:ext>
            </a:extLst>
          </p:cNvPr>
          <p:cNvSpPr>
            <a:spLocks noGrp="1"/>
          </p:cNvSpPr>
          <p:nvPr>
            <p:ph type="sldNum" sz="quarter" idx="10"/>
          </p:nvPr>
        </p:nvSpPr>
        <p:spPr/>
        <p:txBody>
          <a:bodyPr/>
          <a:lstStyle/>
          <a:p>
            <a:fld id="{ED6580AB-5C3C-4B4F-8E2A-8B7A0A8CE695}" type="slidenum">
              <a:rPr lang="en-US" smtClean="0"/>
              <a:t>‹#›</a:t>
            </a:fld>
            <a:endParaRPr lang="en-US" dirty="0"/>
          </a:p>
        </p:txBody>
      </p:sp>
      <p:sp>
        <p:nvSpPr>
          <p:cNvPr id="6" name="Content Placeholder 7">
            <a:extLst>
              <a:ext uri="{FF2B5EF4-FFF2-40B4-BE49-F238E27FC236}">
                <a16:creationId xmlns:a16="http://schemas.microsoft.com/office/drawing/2014/main" id="{61651759-299E-4F87-9EAB-F631D86F0800}"/>
              </a:ext>
            </a:extLst>
          </p:cNvPr>
          <p:cNvSpPr>
            <a:spLocks noGrp="1"/>
          </p:cNvSpPr>
          <p:nvPr>
            <p:ph sz="quarter" idx="11"/>
          </p:nvPr>
        </p:nvSpPr>
        <p:spPr>
          <a:xfrm>
            <a:off x="838200" y="2177935"/>
            <a:ext cx="10515599" cy="41491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5A372F20-D52C-4BFA-900C-8DD82E435308}"/>
              </a:ext>
            </a:extLst>
          </p:cNvPr>
          <p:cNvSpPr>
            <a:spLocks noGrp="1"/>
          </p:cNvSpPr>
          <p:nvPr>
            <p:ph type="body" sz="quarter" idx="12"/>
          </p:nvPr>
        </p:nvSpPr>
        <p:spPr>
          <a:xfrm>
            <a:off x="838200" y="1690688"/>
            <a:ext cx="10515598" cy="460866"/>
          </a:xfrm>
        </p:spPr>
        <p:txBody>
          <a:bodyPr>
            <a:noAutofit/>
          </a:bodyPr>
          <a:lstStyle>
            <a:lvl1pPr marL="228600" indent="-228600">
              <a:buFont typeface="Wingdings" panose="05000000000000000000" pitchFamily="2" charset="2"/>
              <a:buChar char=""/>
              <a:defRPr sz="1800"/>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3402138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C3B76E0-F320-4543-A314-043E2CBBCBF6}"/>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5" name="Title Placeholder 1">
            <a:extLst>
              <a:ext uri="{FF2B5EF4-FFF2-40B4-BE49-F238E27FC236}">
                <a16:creationId xmlns:a16="http://schemas.microsoft.com/office/drawing/2014/main" id="{4571C2A6-2E5D-4330-9203-85859318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7">
            <a:extLst>
              <a:ext uri="{FF2B5EF4-FFF2-40B4-BE49-F238E27FC236}">
                <a16:creationId xmlns:a16="http://schemas.microsoft.com/office/drawing/2014/main" id="{6305FD26-196B-4143-8D68-41A3B563CB1A}"/>
              </a:ext>
            </a:extLst>
          </p:cNvPr>
          <p:cNvSpPr>
            <a:spLocks noGrp="1"/>
          </p:cNvSpPr>
          <p:nvPr>
            <p:ph sz="quarter" idx="10"/>
          </p:nvPr>
        </p:nvSpPr>
        <p:spPr>
          <a:xfrm>
            <a:off x="838201" y="1858294"/>
            <a:ext cx="5120148"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423D6864-9D57-44B2-9E9D-D42172C5576C}"/>
              </a:ext>
            </a:extLst>
          </p:cNvPr>
          <p:cNvSpPr>
            <a:spLocks noGrp="1"/>
          </p:cNvSpPr>
          <p:nvPr>
            <p:ph sz="quarter" idx="11"/>
          </p:nvPr>
        </p:nvSpPr>
        <p:spPr>
          <a:xfrm>
            <a:off x="6233159" y="1858294"/>
            <a:ext cx="5120640"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F753DD7A-DC0B-43BB-A7E2-30E832B4B323}"/>
              </a:ext>
            </a:extLst>
          </p:cNvPr>
          <p:cNvPicPr>
            <a:picLocks noChangeAspect="1"/>
          </p:cNvPicPr>
          <p:nvPr userDrawn="1"/>
        </p:nvPicPr>
        <p:blipFill>
          <a:blip r:embed="rId2"/>
          <a:stretch>
            <a:fillRect/>
          </a:stretch>
        </p:blipFill>
        <p:spPr>
          <a:xfrm>
            <a:off x="9265920" y="805520"/>
            <a:ext cx="2743200" cy="465993"/>
          </a:xfrm>
          <a:prstGeom prst="rect">
            <a:avLst/>
          </a:prstGeom>
        </p:spPr>
      </p:pic>
    </p:spTree>
    <p:extLst>
      <p:ext uri="{BB962C8B-B14F-4D97-AF65-F5344CB8AC3E}">
        <p14:creationId xmlns:p14="http://schemas.microsoft.com/office/powerpoint/2010/main" val="3616940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638D4CEB-FD69-4396-A6BA-C655570DDF1E}"/>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3" name="Title 1">
            <a:extLst>
              <a:ext uri="{FF2B5EF4-FFF2-40B4-BE49-F238E27FC236}">
                <a16:creationId xmlns:a16="http://schemas.microsoft.com/office/drawing/2014/main" id="{3B63FC83-D40D-4EB3-BCAB-23F670C2C66E}"/>
              </a:ext>
            </a:extLst>
          </p:cNvPr>
          <p:cNvSpPr>
            <a:spLocks noGrp="1"/>
          </p:cNvSpPr>
          <p:nvPr>
            <p:ph type="title"/>
          </p:nvPr>
        </p:nvSpPr>
        <p:spPr>
          <a:xfrm>
            <a:off x="838200" y="3152001"/>
            <a:ext cx="10515600" cy="553998"/>
          </a:xfrm>
        </p:spPr>
        <p:txBody>
          <a:bodyPr wrap="square" lIns="0" tIns="0" rIns="0" bIns="0" anchor="t">
            <a:spAutoFit/>
          </a:bodyPr>
          <a:lstStyle>
            <a:lvl1pPr algn="ctr">
              <a:defRPr sz="4000" cap="all" baseline="0">
                <a:solidFill>
                  <a:schemeClr val="tx1">
                    <a:lumMod val="75000"/>
                    <a:lumOff val="25000"/>
                  </a:schemeClr>
                </a:solidFill>
              </a:defRPr>
            </a:lvl1pPr>
          </a:lstStyle>
          <a:p>
            <a:r>
              <a:rPr lang="en-US" dirty="0"/>
              <a:t>Click to edit Master title style</a:t>
            </a:r>
          </a:p>
        </p:txBody>
      </p:sp>
      <p:pic>
        <p:nvPicPr>
          <p:cNvPr id="5" name="Picture 4">
            <a:extLst>
              <a:ext uri="{FF2B5EF4-FFF2-40B4-BE49-F238E27FC236}">
                <a16:creationId xmlns:a16="http://schemas.microsoft.com/office/drawing/2014/main" id="{8FE55F5D-0DC5-4475-8E1F-94C145F9F710}"/>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3119130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AF493024-C769-4FDF-A059-D11C858CBE67}"/>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pic>
        <p:nvPicPr>
          <p:cNvPr id="4" name="Picture 3">
            <a:extLst>
              <a:ext uri="{FF2B5EF4-FFF2-40B4-BE49-F238E27FC236}">
                <a16:creationId xmlns:a16="http://schemas.microsoft.com/office/drawing/2014/main" id="{3A403A7E-2049-4512-8649-E632C5246A65}"/>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106343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6353-E8F9-441E-8283-E42B7C260EE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E3B8B8-1924-4C24-A8B1-6C4B5136D15C}"/>
              </a:ext>
            </a:extLst>
          </p:cNvPr>
          <p:cNvSpPr>
            <a:spLocks noGrp="1"/>
          </p:cNvSpPr>
          <p:nvPr>
            <p:ph type="sldNum" sz="quarter" idx="10"/>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997398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6" name="map" descr="Map of North America">
            <a:extLst>
              <a:ext uri="{FF2B5EF4-FFF2-40B4-BE49-F238E27FC236}">
                <a16:creationId xmlns:a16="http://schemas.microsoft.com/office/drawing/2014/main" id="{3B5B12E9-B8CD-4B3E-A443-837BA35F9D1D}"/>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a:p>
        </p:txBody>
      </p:sp>
      <p:sp>
        <p:nvSpPr>
          <p:cNvPr id="3" name="Slide Number Placeholder 4">
            <a:extLst>
              <a:ext uri="{FF2B5EF4-FFF2-40B4-BE49-F238E27FC236}">
                <a16:creationId xmlns:a16="http://schemas.microsoft.com/office/drawing/2014/main" id="{AF493024-C769-4FDF-A059-D11C858CBE67}"/>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pic>
        <p:nvPicPr>
          <p:cNvPr id="7" name="Picture 6">
            <a:extLst>
              <a:ext uri="{FF2B5EF4-FFF2-40B4-BE49-F238E27FC236}">
                <a16:creationId xmlns:a16="http://schemas.microsoft.com/office/drawing/2014/main" id="{CC778E25-5C11-4D46-889E-36342A4B784C}"/>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3149640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6E36CC24-39C6-458F-BD13-EA8A32E4EADF}"/>
              </a:ext>
            </a:extLst>
          </p:cNvPr>
          <p:cNvSpPr/>
          <p:nvPr/>
        </p:nvSpPr>
        <p:spPr>
          <a:xfrm>
            <a:off x="0" y="6419800"/>
            <a:ext cx="1026318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D13D02-DAEA-4A5E-9C44-6EAB87B6B344}"/>
              </a:ext>
            </a:extLst>
          </p:cNvPr>
          <p:cNvSpPr/>
          <p:nvPr/>
        </p:nvSpPr>
        <p:spPr>
          <a:xfrm>
            <a:off x="11824884" y="6419800"/>
            <a:ext cx="367116"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sign&#10;&#10;Description generated with high confidence">
            <a:extLst>
              <a:ext uri="{FF2B5EF4-FFF2-40B4-BE49-F238E27FC236}">
                <a16:creationId xmlns:a16="http://schemas.microsoft.com/office/drawing/2014/main" id="{4325B3D1-6483-4097-B51A-50E2B95CDB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69486" y="6328360"/>
            <a:ext cx="549100" cy="548640"/>
          </a:xfrm>
          <a:prstGeom prst="rect">
            <a:avLst/>
          </a:prstGeom>
        </p:spPr>
      </p:pic>
      <p:sp>
        <p:nvSpPr>
          <p:cNvPr id="13" name="Slide Number Placeholder 4">
            <a:extLst>
              <a:ext uri="{FF2B5EF4-FFF2-40B4-BE49-F238E27FC236}">
                <a16:creationId xmlns:a16="http://schemas.microsoft.com/office/drawing/2014/main" id="{CBA16ED7-719D-4676-887A-57FEB640698F}"/>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sp>
        <p:nvSpPr>
          <p:cNvPr id="4" name="Rectangle 3">
            <a:extLst>
              <a:ext uri="{FF2B5EF4-FFF2-40B4-BE49-F238E27FC236}">
                <a16:creationId xmlns:a16="http://schemas.microsoft.com/office/drawing/2014/main" id="{6E685D0F-4ABD-4469-A80E-51B057EA058C}"/>
              </a:ext>
            </a:extLst>
          </p:cNvPr>
          <p:cNvSpPr/>
          <p:nvPr userDrawn="1"/>
        </p:nvSpPr>
        <p:spPr>
          <a:xfrm>
            <a:off x="0" y="6455666"/>
            <a:ext cx="2747868" cy="261610"/>
          </a:xfrm>
          <a:prstGeom prst="rect">
            <a:avLst/>
          </a:prstGeom>
        </p:spPr>
        <p:txBody>
          <a:bodyPr wrap="none">
            <a:spAutoFit/>
          </a:bodyPr>
          <a:lstStyle/>
          <a:p>
            <a:pPr>
              <a:defRPr/>
            </a:pPr>
            <a:r>
              <a:rPr lang="en-US" sz="1100" dirty="0">
                <a:solidFill>
                  <a:schemeClr val="bg1"/>
                </a:solidFill>
              </a:rPr>
              <a:t>Big Data Architecture &amp; Governance – 2020</a:t>
            </a:r>
          </a:p>
        </p:txBody>
      </p:sp>
    </p:spTree>
    <p:extLst>
      <p:ext uri="{BB962C8B-B14F-4D97-AF65-F5344CB8AC3E}">
        <p14:creationId xmlns:p14="http://schemas.microsoft.com/office/powerpoint/2010/main" val="761353922"/>
      </p:ext>
    </p:extLst>
  </p:cSld>
  <p:clrMap bg1="lt1" tx1="dk1" bg2="lt2" tx2="dk2" accent1="accent1" accent2="accent2" accent3="accent3" accent4="accent4" accent5="accent5" accent6="accent6" hlink="hlink" folHlink="folHlink"/>
  <p:sldLayoutIdLst>
    <p:sldLayoutId id="2147483682" r:id="rId1"/>
    <p:sldLayoutId id="2147483700" r:id="rId2"/>
    <p:sldLayoutId id="2147483686" r:id="rId3"/>
    <p:sldLayoutId id="2147483701" r:id="rId4"/>
    <p:sldLayoutId id="2147483683" r:id="rId5"/>
    <p:sldLayoutId id="2147483684" r:id="rId6"/>
    <p:sldLayoutId id="2147483685" r:id="rId7"/>
    <p:sldLayoutId id="2147483702" r:id="rId8"/>
    <p:sldLayoutId id="2147483699" r:id="rId9"/>
  </p:sldLayoutIdLst>
  <p:hf sldNum="0" hdr="0" ftr="0" dt="0"/>
  <p:txStyles>
    <p:titleStyle>
      <a:lvl1pPr algn="l" defTabSz="914400" rtl="0" eaLnBrk="1" latinLnBrk="0" hangingPunct="1">
        <a:lnSpc>
          <a:spcPct val="90000"/>
        </a:lnSpc>
        <a:spcBef>
          <a:spcPct val="0"/>
        </a:spcBef>
        <a:buNone/>
        <a:defRPr sz="4000" b="0" kern="1200">
          <a:solidFill>
            <a:schemeClr val="tx1"/>
          </a:solidFill>
          <a:latin typeface="Rockwell" panose="02060603020205020403" pitchFamily="18" charset="0"/>
          <a:ea typeface="Roboto" panose="02000000000000000000" pitchFamily="2" charset="0"/>
          <a:cs typeface="Raav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www.kaggle.com/ashwinik/consumer-complaints-financial-products"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northeastern-my.sharepoint.com/:u:/g/personal/sharma_at_northeastern_edu/Eehtm7DrLZBNr5cZVzkmBDABv7QWLhNDEufoOOnb9WQlBA?e=b4nmVB" TargetMode="External"/><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northeastern-my.sharepoint.com/:u:/g/personal/sharma_at_northeastern_edu/EcMCOS7l_xpMp-jxUuoqatgBxYmpIz1OUGmARcLH4s-z4Q?e=X3twac" TargetMode="Externa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3F55D-047D-45DE-BBFC-7EC44D2B6AF0}"/>
              </a:ext>
            </a:extLst>
          </p:cNvPr>
          <p:cNvSpPr>
            <a:spLocks noGrp="1"/>
          </p:cNvSpPr>
          <p:nvPr>
            <p:ph type="ctrTitle"/>
          </p:nvPr>
        </p:nvSpPr>
        <p:spPr/>
        <p:txBody>
          <a:bodyPr>
            <a:normAutofit/>
          </a:bodyPr>
          <a:lstStyle/>
          <a:p>
            <a:r>
              <a:rPr lang="en-US" dirty="0"/>
              <a:t>Big Data Architecture and Governance</a:t>
            </a:r>
          </a:p>
        </p:txBody>
      </p:sp>
      <p:sp>
        <p:nvSpPr>
          <p:cNvPr id="3" name="Subtitle 2">
            <a:extLst>
              <a:ext uri="{FF2B5EF4-FFF2-40B4-BE49-F238E27FC236}">
                <a16:creationId xmlns:a16="http://schemas.microsoft.com/office/drawing/2014/main" id="{0C5C01F6-07D4-4756-B831-8EDF485A9AF9}"/>
              </a:ext>
            </a:extLst>
          </p:cNvPr>
          <p:cNvSpPr>
            <a:spLocks noGrp="1"/>
          </p:cNvSpPr>
          <p:nvPr>
            <p:ph type="subTitle" idx="1"/>
          </p:nvPr>
        </p:nvSpPr>
        <p:spPr/>
        <p:txBody>
          <a:bodyPr vert="horz" lIns="91440" tIns="45720" rIns="91440" bIns="45720" rtlCol="0" anchor="t">
            <a:normAutofit/>
          </a:bodyPr>
          <a:lstStyle/>
          <a:p>
            <a:endParaRPr lang="en-US" sz="3200" dirty="0">
              <a:latin typeface="+mj-lt"/>
            </a:endParaRPr>
          </a:p>
          <a:p>
            <a:r>
              <a:rPr lang="en-US" sz="3200" dirty="0">
                <a:latin typeface="+mj-lt"/>
              </a:rPr>
              <a:t>Group Project – Team 4</a:t>
            </a:r>
          </a:p>
          <a:p>
            <a:r>
              <a:rPr lang="en-US" sz="1800" dirty="0">
                <a:latin typeface="+mj-lt"/>
              </a:rPr>
              <a:t>Apoorva Mishra, Atulya Sharma, Dhruv Panchal</a:t>
            </a:r>
          </a:p>
        </p:txBody>
      </p:sp>
    </p:spTree>
    <p:extLst>
      <p:ext uri="{BB962C8B-B14F-4D97-AF65-F5344CB8AC3E}">
        <p14:creationId xmlns:p14="http://schemas.microsoft.com/office/powerpoint/2010/main" val="3751046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 email&#10;&#10;Description automatically generated">
            <a:extLst>
              <a:ext uri="{FF2B5EF4-FFF2-40B4-BE49-F238E27FC236}">
                <a16:creationId xmlns:a16="http://schemas.microsoft.com/office/drawing/2014/main" id="{3F0BD2D6-15B1-42B4-A47D-FC5EC0E05AB0}"/>
              </a:ext>
            </a:extLst>
          </p:cNvPr>
          <p:cNvPicPr>
            <a:picLocks noChangeAspect="1"/>
          </p:cNvPicPr>
          <p:nvPr/>
        </p:nvPicPr>
        <p:blipFill>
          <a:blip r:embed="rId2"/>
          <a:stretch>
            <a:fillRect/>
          </a:stretch>
        </p:blipFill>
        <p:spPr>
          <a:xfrm>
            <a:off x="929640" y="909711"/>
            <a:ext cx="9098280" cy="5396718"/>
          </a:xfrm>
          <a:prstGeom prst="rect">
            <a:avLst/>
          </a:prstGeom>
        </p:spPr>
      </p:pic>
      <p:sp>
        <p:nvSpPr>
          <p:cNvPr id="3" name="TextBox 2">
            <a:extLst>
              <a:ext uri="{FF2B5EF4-FFF2-40B4-BE49-F238E27FC236}">
                <a16:creationId xmlns:a16="http://schemas.microsoft.com/office/drawing/2014/main" id="{A4EF11AA-7378-4607-9F37-38CEC0DFE05E}"/>
              </a:ext>
            </a:extLst>
          </p:cNvPr>
          <p:cNvSpPr txBox="1"/>
          <p:nvPr/>
        </p:nvSpPr>
        <p:spPr>
          <a:xfrm>
            <a:off x="994229" y="3265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Heat Map</a:t>
            </a:r>
          </a:p>
        </p:txBody>
      </p:sp>
    </p:spTree>
    <p:extLst>
      <p:ext uri="{BB962C8B-B14F-4D97-AF65-F5344CB8AC3E}">
        <p14:creationId xmlns:p14="http://schemas.microsoft.com/office/powerpoint/2010/main" val="3214763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395D48-3D8D-4665-8C7C-8A14ABE048A5}"/>
              </a:ext>
            </a:extLst>
          </p:cNvPr>
          <p:cNvSpPr txBox="1"/>
          <p:nvPr/>
        </p:nvSpPr>
        <p:spPr>
          <a:xfrm>
            <a:off x="486229" y="254000"/>
            <a:ext cx="85924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lumMod val="50000"/>
                  </a:schemeClr>
                </a:solidFill>
                <a:latin typeface="Roboto"/>
                <a:ea typeface="Roboto"/>
              </a:rPr>
              <a:t>Issues/Risks</a:t>
            </a:r>
          </a:p>
        </p:txBody>
      </p:sp>
      <p:pic>
        <p:nvPicPr>
          <p:cNvPr id="3" name="Picture 3" descr="Graphical user interface&#10;&#10;Description automatically generated">
            <a:extLst>
              <a:ext uri="{FF2B5EF4-FFF2-40B4-BE49-F238E27FC236}">
                <a16:creationId xmlns:a16="http://schemas.microsoft.com/office/drawing/2014/main" id="{1B7262D6-D5B2-4434-ADAF-111F88085B47}"/>
              </a:ext>
            </a:extLst>
          </p:cNvPr>
          <p:cNvPicPr>
            <a:picLocks noChangeAspect="1"/>
          </p:cNvPicPr>
          <p:nvPr/>
        </p:nvPicPr>
        <p:blipFill>
          <a:blip r:embed="rId2"/>
          <a:stretch>
            <a:fillRect/>
          </a:stretch>
        </p:blipFill>
        <p:spPr>
          <a:xfrm>
            <a:off x="907143" y="1085334"/>
            <a:ext cx="7605485" cy="4491389"/>
          </a:xfrm>
          <a:prstGeom prst="rect">
            <a:avLst/>
          </a:prstGeom>
        </p:spPr>
      </p:pic>
    </p:spTree>
    <p:extLst>
      <p:ext uri="{BB962C8B-B14F-4D97-AF65-F5344CB8AC3E}">
        <p14:creationId xmlns:p14="http://schemas.microsoft.com/office/powerpoint/2010/main" val="1123033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 email&#10;&#10;Description automatically generated">
            <a:extLst>
              <a:ext uri="{FF2B5EF4-FFF2-40B4-BE49-F238E27FC236}">
                <a16:creationId xmlns:a16="http://schemas.microsoft.com/office/drawing/2014/main" id="{9FC61F37-50B9-4AF8-B106-9F5D19502F9A}"/>
              </a:ext>
            </a:extLst>
          </p:cNvPr>
          <p:cNvPicPr>
            <a:picLocks noChangeAspect="1"/>
          </p:cNvPicPr>
          <p:nvPr/>
        </p:nvPicPr>
        <p:blipFill>
          <a:blip r:embed="rId2"/>
          <a:stretch>
            <a:fillRect/>
          </a:stretch>
        </p:blipFill>
        <p:spPr>
          <a:xfrm>
            <a:off x="587829" y="954705"/>
            <a:ext cx="8374742" cy="4948588"/>
          </a:xfrm>
          <a:prstGeom prst="rect">
            <a:avLst/>
          </a:prstGeom>
        </p:spPr>
      </p:pic>
    </p:spTree>
    <p:extLst>
      <p:ext uri="{BB962C8B-B14F-4D97-AF65-F5344CB8AC3E}">
        <p14:creationId xmlns:p14="http://schemas.microsoft.com/office/powerpoint/2010/main" val="2772559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id="{2185D3EF-FBD7-4E36-B791-02C79633CD84}"/>
              </a:ext>
            </a:extLst>
          </p:cNvPr>
          <p:cNvPicPr>
            <a:picLocks noChangeAspect="1"/>
          </p:cNvPicPr>
          <p:nvPr/>
        </p:nvPicPr>
        <p:blipFill>
          <a:blip r:embed="rId2"/>
          <a:stretch>
            <a:fillRect/>
          </a:stretch>
        </p:blipFill>
        <p:spPr>
          <a:xfrm>
            <a:off x="544287" y="807882"/>
            <a:ext cx="8948056" cy="5133377"/>
          </a:xfrm>
          <a:prstGeom prst="rect">
            <a:avLst/>
          </a:prstGeom>
        </p:spPr>
      </p:pic>
    </p:spTree>
    <p:extLst>
      <p:ext uri="{BB962C8B-B14F-4D97-AF65-F5344CB8AC3E}">
        <p14:creationId xmlns:p14="http://schemas.microsoft.com/office/powerpoint/2010/main" val="1115825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7F8E8-6EB3-6E45-9B0F-E895359A4A2F}"/>
              </a:ext>
            </a:extLst>
          </p:cNvPr>
          <p:cNvSpPr>
            <a:spLocks noGrp="1"/>
          </p:cNvSpPr>
          <p:nvPr>
            <p:ph type="title"/>
          </p:nvPr>
        </p:nvSpPr>
        <p:spPr/>
        <p:txBody>
          <a:bodyPr/>
          <a:lstStyle/>
          <a:p>
            <a:r>
              <a:rPr lang="en-US" dirty="0"/>
              <a:t>Vision Diagram</a:t>
            </a:r>
          </a:p>
        </p:txBody>
      </p:sp>
      <p:pic>
        <p:nvPicPr>
          <p:cNvPr id="7" name="Picture 7" descr="Diagram&#10;&#10;Description automatically generated">
            <a:extLst>
              <a:ext uri="{FF2B5EF4-FFF2-40B4-BE49-F238E27FC236}">
                <a16:creationId xmlns:a16="http://schemas.microsoft.com/office/drawing/2014/main" id="{9C4C9A0A-B83B-437F-9169-6CDECB341EBA}"/>
              </a:ext>
            </a:extLst>
          </p:cNvPr>
          <p:cNvPicPr>
            <a:picLocks noGrp="1" noChangeAspect="1"/>
          </p:cNvPicPr>
          <p:nvPr>
            <p:ph sz="quarter" idx="10"/>
          </p:nvPr>
        </p:nvPicPr>
        <p:blipFill>
          <a:blip r:embed="rId2"/>
          <a:stretch>
            <a:fillRect/>
          </a:stretch>
        </p:blipFill>
        <p:spPr>
          <a:xfrm>
            <a:off x="2690812" y="2040037"/>
            <a:ext cx="6810375" cy="4105275"/>
          </a:xfrm>
        </p:spPr>
      </p:pic>
    </p:spTree>
    <p:extLst>
      <p:ext uri="{BB962C8B-B14F-4D97-AF65-F5344CB8AC3E}">
        <p14:creationId xmlns:p14="http://schemas.microsoft.com/office/powerpoint/2010/main" val="1959573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4E8C9-F3D9-034B-831A-0FD1BFC34D2F}"/>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A2D0458F-B01F-704D-873A-8B96981EE9E9}"/>
              </a:ext>
            </a:extLst>
          </p:cNvPr>
          <p:cNvSpPr>
            <a:spLocks noGrp="1"/>
          </p:cNvSpPr>
          <p:nvPr>
            <p:ph sz="quarter" idx="10"/>
          </p:nvPr>
        </p:nvSpPr>
        <p:spPr/>
        <p:txBody>
          <a:bodyPr/>
          <a:lstStyle/>
          <a:p>
            <a:pPr algn="just"/>
            <a:r>
              <a:rPr lang="en-US" dirty="0"/>
              <a:t>The dataset consists of complaints about consumer financial products that were sent to the respective companies to get resolved.</a:t>
            </a:r>
          </a:p>
          <a:p>
            <a:pPr algn="just"/>
            <a:r>
              <a:rPr lang="en-US" dirty="0"/>
              <a:t>The Initial Dataset consisted of 670,598 Rows and 18 Columns.</a:t>
            </a:r>
          </a:p>
          <a:p>
            <a:pPr algn="just"/>
            <a:r>
              <a:rPr lang="en-US" dirty="0"/>
              <a:t>The timeframe for this dataset is between 2011 and 2016</a:t>
            </a:r>
          </a:p>
          <a:p>
            <a:pPr algn="just"/>
            <a:r>
              <a:rPr lang="en-US" dirty="0"/>
              <a:t>Link: </a:t>
            </a:r>
            <a:r>
              <a:rPr lang="en-US" dirty="0">
                <a:hlinkClick r:id="rId2"/>
              </a:rPr>
              <a:t>Consumer_Complaints_Dataset</a:t>
            </a:r>
            <a:endParaRPr lang="en-US" dirty="0"/>
          </a:p>
          <a:p>
            <a:pPr marL="0" indent="0" algn="just">
              <a:buNone/>
            </a:pPr>
            <a:endParaRPr lang="en-US" dirty="0"/>
          </a:p>
        </p:txBody>
      </p:sp>
    </p:spTree>
    <p:extLst>
      <p:ext uri="{BB962C8B-B14F-4D97-AF65-F5344CB8AC3E}">
        <p14:creationId xmlns:p14="http://schemas.microsoft.com/office/powerpoint/2010/main" val="396096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99BF0-647A-7046-BCDD-E2B318202FA0}"/>
              </a:ext>
            </a:extLst>
          </p:cNvPr>
          <p:cNvSpPr>
            <a:spLocks noGrp="1"/>
          </p:cNvSpPr>
          <p:nvPr>
            <p:ph type="title"/>
          </p:nvPr>
        </p:nvSpPr>
        <p:spPr/>
        <p:txBody>
          <a:bodyPr/>
          <a:lstStyle/>
          <a:p>
            <a:r>
              <a:rPr lang="en-US" dirty="0"/>
              <a:t>Dataset Description</a:t>
            </a:r>
          </a:p>
        </p:txBody>
      </p:sp>
      <p:sp>
        <p:nvSpPr>
          <p:cNvPr id="3" name="Content Placeholder 2">
            <a:extLst>
              <a:ext uri="{FF2B5EF4-FFF2-40B4-BE49-F238E27FC236}">
                <a16:creationId xmlns:a16="http://schemas.microsoft.com/office/drawing/2014/main" id="{602F087D-7581-B643-94D5-76950293775F}"/>
              </a:ext>
            </a:extLst>
          </p:cNvPr>
          <p:cNvSpPr>
            <a:spLocks noGrp="1"/>
          </p:cNvSpPr>
          <p:nvPr>
            <p:ph sz="quarter" idx="10"/>
          </p:nvPr>
        </p:nvSpPr>
        <p:spPr/>
        <p:txBody>
          <a:bodyPr>
            <a:normAutofit fontScale="92500"/>
          </a:bodyPr>
          <a:lstStyle/>
          <a:p>
            <a:r>
              <a:rPr lang="en-US" dirty="0"/>
              <a:t>The following is the description of few of the columns for the consumer complaints dataset:</a:t>
            </a:r>
          </a:p>
          <a:p>
            <a:pPr lvl="1"/>
            <a:r>
              <a:rPr lang="en-US" dirty="0"/>
              <a:t>Date received: The date on which the complaint was received.</a:t>
            </a:r>
          </a:p>
          <a:p>
            <a:pPr lvl="1"/>
            <a:r>
              <a:rPr lang="en-US" dirty="0"/>
              <a:t>Product: The financial service for which the complaint was registered.</a:t>
            </a:r>
          </a:p>
          <a:p>
            <a:pPr lvl="1"/>
            <a:r>
              <a:rPr lang="en-US" dirty="0"/>
              <a:t>Sub-Product: The financial service within the Product.</a:t>
            </a:r>
          </a:p>
          <a:p>
            <a:pPr lvl="1"/>
            <a:r>
              <a:rPr lang="en-US" dirty="0"/>
              <a:t>Issue: Issue that the customer was facing.</a:t>
            </a:r>
          </a:p>
          <a:p>
            <a:pPr lvl="1"/>
            <a:r>
              <a:rPr lang="en-US" dirty="0"/>
              <a:t>Sub-issue: More granular than issue.</a:t>
            </a:r>
          </a:p>
          <a:p>
            <a:pPr lvl="1"/>
            <a:r>
              <a:rPr lang="en-US" dirty="0"/>
              <a:t>Consumer Complaint: The actual complaint.</a:t>
            </a:r>
          </a:p>
          <a:p>
            <a:pPr lvl="1"/>
            <a:r>
              <a:rPr lang="en-US" dirty="0"/>
              <a:t>Company public response: Response given by the company to the public.</a:t>
            </a:r>
          </a:p>
          <a:p>
            <a:pPr lvl="1"/>
            <a:r>
              <a:rPr lang="en-US" dirty="0"/>
              <a:t>Company: Company Name against which the complaint was filed.</a:t>
            </a:r>
          </a:p>
          <a:p>
            <a:pPr lvl="1"/>
            <a:r>
              <a:rPr lang="en-US" dirty="0"/>
              <a:t>State: State where the complaint was filed.</a:t>
            </a:r>
          </a:p>
          <a:p>
            <a:pPr lvl="1"/>
            <a:r>
              <a:rPr lang="en-US" dirty="0"/>
              <a:t>Complaint ID: The ID generated uniquely for each complaint filed.</a:t>
            </a:r>
          </a:p>
          <a:p>
            <a:pPr lvl="1"/>
            <a:endParaRPr lang="en-US" dirty="0"/>
          </a:p>
        </p:txBody>
      </p:sp>
    </p:spTree>
    <p:extLst>
      <p:ext uri="{BB962C8B-B14F-4D97-AF65-F5344CB8AC3E}">
        <p14:creationId xmlns:p14="http://schemas.microsoft.com/office/powerpoint/2010/main" val="1235182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07532-A39F-2C45-862F-4A3C63E4CCB5}"/>
              </a:ext>
            </a:extLst>
          </p:cNvPr>
          <p:cNvSpPr>
            <a:spLocks noGrp="1"/>
          </p:cNvSpPr>
          <p:nvPr>
            <p:ph type="title"/>
          </p:nvPr>
        </p:nvSpPr>
        <p:spPr/>
        <p:txBody>
          <a:bodyPr/>
          <a:lstStyle/>
          <a:p>
            <a:r>
              <a:rPr lang="en-US" dirty="0"/>
              <a:t>Data Profiling</a:t>
            </a:r>
          </a:p>
        </p:txBody>
      </p:sp>
      <p:sp>
        <p:nvSpPr>
          <p:cNvPr id="3" name="Content Placeholder 2">
            <a:extLst>
              <a:ext uri="{FF2B5EF4-FFF2-40B4-BE49-F238E27FC236}">
                <a16:creationId xmlns:a16="http://schemas.microsoft.com/office/drawing/2014/main" id="{E78B9F33-28AB-F94C-A02B-739C481FDA98}"/>
              </a:ext>
            </a:extLst>
          </p:cNvPr>
          <p:cNvSpPr>
            <a:spLocks noGrp="1"/>
          </p:cNvSpPr>
          <p:nvPr>
            <p:ph sz="quarter" idx="10"/>
          </p:nvPr>
        </p:nvSpPr>
        <p:spPr/>
        <p:txBody>
          <a:bodyPr/>
          <a:lstStyle/>
          <a:p>
            <a:pPr algn="just"/>
            <a:r>
              <a:rPr lang="en-US" dirty="0"/>
              <a:t>The Initial Dataset was loading on python and then with the help of Pandas Profiling Library, a report was generated describing the dataset.</a:t>
            </a:r>
          </a:p>
          <a:p>
            <a:pPr algn="just"/>
            <a:endParaRPr lang="en-US" dirty="0"/>
          </a:p>
        </p:txBody>
      </p:sp>
      <p:pic>
        <p:nvPicPr>
          <p:cNvPr id="6" name="Picture 5" descr="Table&#10;&#10;Description automatically generated">
            <a:extLst>
              <a:ext uri="{FF2B5EF4-FFF2-40B4-BE49-F238E27FC236}">
                <a16:creationId xmlns:a16="http://schemas.microsoft.com/office/drawing/2014/main" id="{3732495D-D0D4-6143-9279-3F9368657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406" y="3125933"/>
            <a:ext cx="4377187" cy="2688164"/>
          </a:xfrm>
          <a:prstGeom prst="rect">
            <a:avLst/>
          </a:prstGeom>
        </p:spPr>
      </p:pic>
    </p:spTree>
    <p:extLst>
      <p:ext uri="{BB962C8B-B14F-4D97-AF65-F5344CB8AC3E}">
        <p14:creationId xmlns:p14="http://schemas.microsoft.com/office/powerpoint/2010/main" val="3486785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FE230-81C7-FE4B-8E02-818EE6F785DE}"/>
              </a:ext>
            </a:extLst>
          </p:cNvPr>
          <p:cNvSpPr>
            <a:spLocks noGrp="1"/>
          </p:cNvSpPr>
          <p:nvPr>
            <p:ph type="title"/>
          </p:nvPr>
        </p:nvSpPr>
        <p:spPr>
          <a:xfrm>
            <a:off x="838200" y="365125"/>
            <a:ext cx="10515600" cy="1325563"/>
          </a:xfrm>
        </p:spPr>
        <p:txBody>
          <a:bodyPr anchor="ctr">
            <a:normAutofit/>
          </a:bodyPr>
          <a:lstStyle/>
          <a:p>
            <a:r>
              <a:rPr lang="en-US" dirty="0"/>
              <a:t>Data Profiling</a:t>
            </a:r>
          </a:p>
        </p:txBody>
      </p:sp>
      <p:pic>
        <p:nvPicPr>
          <p:cNvPr id="4" name="Content Placeholder 3" descr="Table&#10;&#10;Description automatically generated">
            <a:extLst>
              <a:ext uri="{FF2B5EF4-FFF2-40B4-BE49-F238E27FC236}">
                <a16:creationId xmlns:a16="http://schemas.microsoft.com/office/drawing/2014/main" id="{4FAA096A-E79F-3C49-BF47-827EC0902EC8}"/>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46540" y="1690688"/>
            <a:ext cx="6343125" cy="4392612"/>
          </a:xfrm>
          <a:prstGeom prst="rect">
            <a:avLst/>
          </a:prstGeom>
          <a:noFill/>
        </p:spPr>
      </p:pic>
      <p:sp>
        <p:nvSpPr>
          <p:cNvPr id="9" name="Content Placeholder 3">
            <a:extLst>
              <a:ext uri="{FF2B5EF4-FFF2-40B4-BE49-F238E27FC236}">
                <a16:creationId xmlns:a16="http://schemas.microsoft.com/office/drawing/2014/main" id="{0C0DF326-F768-46C3-910C-1C69CE61A0A4}"/>
              </a:ext>
            </a:extLst>
          </p:cNvPr>
          <p:cNvSpPr>
            <a:spLocks noGrp="1"/>
          </p:cNvSpPr>
          <p:nvPr>
            <p:ph sz="quarter" idx="11"/>
          </p:nvPr>
        </p:nvSpPr>
        <p:spPr>
          <a:xfrm>
            <a:off x="7217229" y="1906696"/>
            <a:ext cx="4136571" cy="3947693"/>
          </a:xfrm>
        </p:spPr>
        <p:txBody>
          <a:bodyPr>
            <a:normAutofit/>
          </a:bodyPr>
          <a:lstStyle/>
          <a:p>
            <a:pPr algn="just"/>
            <a:r>
              <a:rPr lang="en-US" sz="2000" dirty="0"/>
              <a:t>For the initial data, we find that a lot of columns have high cardinality (variation in values).</a:t>
            </a:r>
          </a:p>
          <a:p>
            <a:pPr algn="just"/>
            <a:r>
              <a:rPr lang="en-US" sz="2000" dirty="0"/>
              <a:t>Also, Complaint ID is the only column with all values being unique.</a:t>
            </a:r>
          </a:p>
          <a:p>
            <a:pPr algn="just"/>
            <a:r>
              <a:rPr lang="en-US" sz="2000" dirty="0"/>
              <a:t>Finally, the dataset contains a lot of missing values.</a:t>
            </a:r>
          </a:p>
          <a:p>
            <a:pPr algn="just"/>
            <a:r>
              <a:rPr lang="en-US" sz="2000" dirty="0"/>
              <a:t>Link: </a:t>
            </a:r>
            <a:r>
              <a:rPr lang="en-US" sz="2000" dirty="0">
                <a:hlinkClick r:id="rId3"/>
              </a:rPr>
              <a:t>Initial Data Profiling Report</a:t>
            </a:r>
            <a:endParaRPr lang="en-US" sz="2000" dirty="0"/>
          </a:p>
        </p:txBody>
      </p:sp>
    </p:spTree>
    <p:extLst>
      <p:ext uri="{BB962C8B-B14F-4D97-AF65-F5344CB8AC3E}">
        <p14:creationId xmlns:p14="http://schemas.microsoft.com/office/powerpoint/2010/main" val="1291165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99098-C58C-6044-9BCB-231569676E7D}"/>
              </a:ext>
            </a:extLst>
          </p:cNvPr>
          <p:cNvSpPr>
            <a:spLocks noGrp="1"/>
          </p:cNvSpPr>
          <p:nvPr>
            <p:ph type="title"/>
          </p:nvPr>
        </p:nvSpPr>
        <p:spPr/>
        <p:txBody>
          <a:bodyPr/>
          <a:lstStyle/>
          <a:p>
            <a:r>
              <a:rPr lang="en-US" dirty="0"/>
              <a:t>Data Wrangling/Cleaning</a:t>
            </a:r>
          </a:p>
        </p:txBody>
      </p:sp>
      <p:sp>
        <p:nvSpPr>
          <p:cNvPr id="3" name="Content Placeholder 2">
            <a:extLst>
              <a:ext uri="{FF2B5EF4-FFF2-40B4-BE49-F238E27FC236}">
                <a16:creationId xmlns:a16="http://schemas.microsoft.com/office/drawing/2014/main" id="{F9BBB8C4-407F-E649-BDCB-26CCAF5068AD}"/>
              </a:ext>
            </a:extLst>
          </p:cNvPr>
          <p:cNvSpPr>
            <a:spLocks noGrp="1"/>
          </p:cNvSpPr>
          <p:nvPr>
            <p:ph sz="quarter" idx="10"/>
          </p:nvPr>
        </p:nvSpPr>
        <p:spPr>
          <a:xfrm>
            <a:off x="838200" y="1858295"/>
            <a:ext cx="10515599" cy="391194"/>
          </a:xfrm>
        </p:spPr>
        <p:txBody>
          <a:bodyPr>
            <a:normAutofit/>
          </a:bodyPr>
          <a:lstStyle/>
          <a:p>
            <a:pPr algn="just"/>
            <a:r>
              <a:rPr lang="en-US" sz="2000" dirty="0"/>
              <a:t>The Dataset was first loaded to Python using Pandas library.</a:t>
            </a:r>
          </a:p>
        </p:txBody>
      </p:sp>
      <p:pic>
        <p:nvPicPr>
          <p:cNvPr id="6" name="Content Placeholder 5">
            <a:extLst>
              <a:ext uri="{FF2B5EF4-FFF2-40B4-BE49-F238E27FC236}">
                <a16:creationId xmlns:a16="http://schemas.microsoft.com/office/drawing/2014/main" id="{0812F90C-F788-6141-A9A2-E79CAE4A03D2}"/>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3247792" y="2417096"/>
            <a:ext cx="5696415" cy="445032"/>
          </a:xfrm>
        </p:spPr>
      </p:pic>
      <p:sp>
        <p:nvSpPr>
          <p:cNvPr id="7" name="Content Placeholder 2">
            <a:extLst>
              <a:ext uri="{FF2B5EF4-FFF2-40B4-BE49-F238E27FC236}">
                <a16:creationId xmlns:a16="http://schemas.microsoft.com/office/drawing/2014/main" id="{ED8CD0BD-DEC8-174D-A9B8-D102C2901120}"/>
              </a:ext>
            </a:extLst>
          </p:cNvPr>
          <p:cNvSpPr txBox="1">
            <a:spLocks/>
          </p:cNvSpPr>
          <p:nvPr/>
        </p:nvSpPr>
        <p:spPr>
          <a:xfrm>
            <a:off x="838199" y="3083573"/>
            <a:ext cx="10515599" cy="34542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Followed by renaming the columns and handling null values.</a:t>
            </a:r>
          </a:p>
        </p:txBody>
      </p:sp>
      <p:pic>
        <p:nvPicPr>
          <p:cNvPr id="9" name="Picture 8" descr="Text&#10;&#10;Description automatically generated">
            <a:extLst>
              <a:ext uri="{FF2B5EF4-FFF2-40B4-BE49-F238E27FC236}">
                <a16:creationId xmlns:a16="http://schemas.microsoft.com/office/drawing/2014/main" id="{92927306-964C-0542-BE4D-65E6AF539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9190" y="3650447"/>
            <a:ext cx="6153616" cy="1142444"/>
          </a:xfrm>
          <a:prstGeom prst="rect">
            <a:avLst/>
          </a:prstGeom>
        </p:spPr>
      </p:pic>
      <p:pic>
        <p:nvPicPr>
          <p:cNvPr id="11" name="Picture 10" descr="Text&#10;&#10;Description automatically generated">
            <a:extLst>
              <a:ext uri="{FF2B5EF4-FFF2-40B4-BE49-F238E27FC236}">
                <a16:creationId xmlns:a16="http://schemas.microsoft.com/office/drawing/2014/main" id="{B2A5CD91-B047-AE4F-AD0D-EDF98D0A81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173" y="4792891"/>
            <a:ext cx="6155633" cy="1496397"/>
          </a:xfrm>
          <a:prstGeom prst="rect">
            <a:avLst/>
          </a:prstGeom>
        </p:spPr>
      </p:pic>
    </p:spTree>
    <p:extLst>
      <p:ext uri="{BB962C8B-B14F-4D97-AF65-F5344CB8AC3E}">
        <p14:creationId xmlns:p14="http://schemas.microsoft.com/office/powerpoint/2010/main" val="4085591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7A4EB-32EB-2C4D-9FB5-6BDEFB534A14}"/>
              </a:ext>
            </a:extLst>
          </p:cNvPr>
          <p:cNvSpPr>
            <a:spLocks noGrp="1"/>
          </p:cNvSpPr>
          <p:nvPr>
            <p:ph type="title"/>
          </p:nvPr>
        </p:nvSpPr>
        <p:spPr/>
        <p:txBody>
          <a:bodyPr/>
          <a:lstStyle/>
          <a:p>
            <a:pPr algn="l"/>
            <a:r>
              <a:rPr lang="en-US" dirty="0"/>
              <a:t>Problem Statement</a:t>
            </a:r>
          </a:p>
        </p:txBody>
      </p:sp>
      <p:sp>
        <p:nvSpPr>
          <p:cNvPr id="3" name="Content Placeholder 2">
            <a:extLst>
              <a:ext uri="{FF2B5EF4-FFF2-40B4-BE49-F238E27FC236}">
                <a16:creationId xmlns:a16="http://schemas.microsoft.com/office/drawing/2014/main" id="{97F4ED57-B84A-F141-8A0C-B6CA42516D2D}"/>
              </a:ext>
            </a:extLst>
          </p:cNvPr>
          <p:cNvSpPr>
            <a:spLocks noGrp="1"/>
          </p:cNvSpPr>
          <p:nvPr>
            <p:ph sz="quarter" idx="10"/>
          </p:nvPr>
        </p:nvSpPr>
        <p:spPr/>
        <p:txBody>
          <a:bodyPr/>
          <a:lstStyle/>
          <a:p>
            <a:pPr marL="0" indent="0" algn="just">
              <a:buNone/>
            </a:pPr>
            <a:r>
              <a:rPr lang="en-US" dirty="0"/>
              <a:t>To analyze “</a:t>
            </a:r>
            <a:r>
              <a:rPr lang="en-US" dirty="0" err="1"/>
              <a:t>Consumer_Complaints</a:t>
            </a:r>
            <a:r>
              <a:rPr lang="en-US" dirty="0"/>
              <a:t>” dataset and to build an analytical dashboard as a proof-of-concept to illustrate the value of data driven analytics.</a:t>
            </a:r>
          </a:p>
          <a:p>
            <a:pPr marL="0" indent="0" algn="just">
              <a:buNone/>
            </a:pPr>
            <a:r>
              <a:rPr lang="en-US" dirty="0"/>
              <a:t>This dataset is primarily meant for </a:t>
            </a:r>
            <a:r>
              <a:rPr lang="en-US" b="1" dirty="0"/>
              <a:t>Consumer Financial Protection Bureau</a:t>
            </a:r>
            <a:r>
              <a:rPr lang="en-US" dirty="0"/>
              <a:t> who has a job of protecting consumers in the financial sector.</a:t>
            </a:r>
            <a:endParaRPr lang="en-US" b="1" dirty="0"/>
          </a:p>
        </p:txBody>
      </p:sp>
    </p:spTree>
    <p:extLst>
      <p:ext uri="{BB962C8B-B14F-4D97-AF65-F5344CB8AC3E}">
        <p14:creationId xmlns:p14="http://schemas.microsoft.com/office/powerpoint/2010/main" val="3914861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D8664F-367F-4A42-9175-88D5B098F96B}"/>
              </a:ext>
            </a:extLst>
          </p:cNvPr>
          <p:cNvSpPr>
            <a:spLocks noGrp="1"/>
          </p:cNvSpPr>
          <p:nvPr>
            <p:ph type="title"/>
          </p:nvPr>
        </p:nvSpPr>
        <p:spPr/>
        <p:txBody>
          <a:bodyPr/>
          <a:lstStyle/>
          <a:p>
            <a:r>
              <a:rPr lang="en-US" dirty="0"/>
              <a:t>Data Wrangling/Cleaning</a:t>
            </a:r>
          </a:p>
        </p:txBody>
      </p:sp>
      <p:sp>
        <p:nvSpPr>
          <p:cNvPr id="6" name="Content Placeholder 5">
            <a:extLst>
              <a:ext uri="{FF2B5EF4-FFF2-40B4-BE49-F238E27FC236}">
                <a16:creationId xmlns:a16="http://schemas.microsoft.com/office/drawing/2014/main" id="{B5081920-855D-5D4B-8A19-8CFE0E1FB701}"/>
              </a:ext>
            </a:extLst>
          </p:cNvPr>
          <p:cNvSpPr>
            <a:spLocks noGrp="1"/>
          </p:cNvSpPr>
          <p:nvPr>
            <p:ph sz="quarter" idx="10"/>
          </p:nvPr>
        </p:nvSpPr>
        <p:spPr>
          <a:xfrm>
            <a:off x="838200" y="1858295"/>
            <a:ext cx="3265449" cy="338495"/>
          </a:xfrm>
        </p:spPr>
        <p:txBody>
          <a:bodyPr>
            <a:normAutofit lnSpcReduction="10000"/>
          </a:bodyPr>
          <a:lstStyle/>
          <a:p>
            <a:pPr algn="just"/>
            <a:r>
              <a:rPr lang="en-US" sz="2000" dirty="0"/>
              <a:t>Reordering the columns.</a:t>
            </a:r>
          </a:p>
        </p:txBody>
      </p:sp>
      <p:pic>
        <p:nvPicPr>
          <p:cNvPr id="12" name="Content Placeholder 7">
            <a:extLst>
              <a:ext uri="{FF2B5EF4-FFF2-40B4-BE49-F238E27FC236}">
                <a16:creationId xmlns:a16="http://schemas.microsoft.com/office/drawing/2014/main" id="{CA5FBDD6-01D0-CD4E-B4C2-58D9D6B6DA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3648" y="1735442"/>
            <a:ext cx="7256285" cy="717826"/>
          </a:xfrm>
          <a:prstGeom prst="rect">
            <a:avLst/>
          </a:prstGeom>
        </p:spPr>
      </p:pic>
      <p:sp>
        <p:nvSpPr>
          <p:cNvPr id="13" name="Content Placeholder 5">
            <a:extLst>
              <a:ext uri="{FF2B5EF4-FFF2-40B4-BE49-F238E27FC236}">
                <a16:creationId xmlns:a16="http://schemas.microsoft.com/office/drawing/2014/main" id="{3F5C069D-841E-6B49-9176-05BCDC2234AC}"/>
              </a:ext>
            </a:extLst>
          </p:cNvPr>
          <p:cNvSpPr txBox="1">
            <a:spLocks/>
          </p:cNvSpPr>
          <p:nvPr/>
        </p:nvSpPr>
        <p:spPr>
          <a:xfrm>
            <a:off x="838199" y="2725397"/>
            <a:ext cx="3265449" cy="338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Changing the data types</a:t>
            </a:r>
          </a:p>
        </p:txBody>
      </p:sp>
      <p:pic>
        <p:nvPicPr>
          <p:cNvPr id="15" name="Picture 14">
            <a:extLst>
              <a:ext uri="{FF2B5EF4-FFF2-40B4-BE49-F238E27FC236}">
                <a16:creationId xmlns:a16="http://schemas.microsoft.com/office/drawing/2014/main" id="{FFF6C1F7-2EAF-934E-8082-03B86F266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648" y="2576121"/>
            <a:ext cx="4418302" cy="273297"/>
          </a:xfrm>
          <a:prstGeom prst="rect">
            <a:avLst/>
          </a:prstGeom>
        </p:spPr>
      </p:pic>
      <p:pic>
        <p:nvPicPr>
          <p:cNvPr id="17" name="Picture 16">
            <a:extLst>
              <a:ext uri="{FF2B5EF4-FFF2-40B4-BE49-F238E27FC236}">
                <a16:creationId xmlns:a16="http://schemas.microsoft.com/office/drawing/2014/main" id="{7D4144A3-CFE4-B045-B830-B81F12904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3648" y="2820769"/>
            <a:ext cx="6673697" cy="387505"/>
          </a:xfrm>
          <a:prstGeom prst="rect">
            <a:avLst/>
          </a:prstGeom>
        </p:spPr>
      </p:pic>
      <p:pic>
        <p:nvPicPr>
          <p:cNvPr id="19" name="Picture 18" descr="Table&#10;&#10;Description automatically generated">
            <a:extLst>
              <a:ext uri="{FF2B5EF4-FFF2-40B4-BE49-F238E27FC236}">
                <a16:creationId xmlns:a16="http://schemas.microsoft.com/office/drawing/2014/main" id="{A53D541A-0523-684F-BC2A-E193662DFD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3648" y="3303646"/>
            <a:ext cx="6673697" cy="2289720"/>
          </a:xfrm>
          <a:prstGeom prst="rect">
            <a:avLst/>
          </a:prstGeom>
        </p:spPr>
      </p:pic>
      <p:sp>
        <p:nvSpPr>
          <p:cNvPr id="20" name="Content Placeholder 5">
            <a:extLst>
              <a:ext uri="{FF2B5EF4-FFF2-40B4-BE49-F238E27FC236}">
                <a16:creationId xmlns:a16="http://schemas.microsoft.com/office/drawing/2014/main" id="{BD275DDC-0CE1-324C-9F07-AAF2E9928F4F}"/>
              </a:ext>
            </a:extLst>
          </p:cNvPr>
          <p:cNvSpPr txBox="1">
            <a:spLocks/>
          </p:cNvSpPr>
          <p:nvPr/>
        </p:nvSpPr>
        <p:spPr>
          <a:xfrm>
            <a:off x="838198" y="3592176"/>
            <a:ext cx="3265449" cy="3384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Final Data dataset</a:t>
            </a:r>
          </a:p>
        </p:txBody>
      </p:sp>
    </p:spTree>
    <p:extLst>
      <p:ext uri="{BB962C8B-B14F-4D97-AF65-F5344CB8AC3E}">
        <p14:creationId xmlns:p14="http://schemas.microsoft.com/office/powerpoint/2010/main" val="3575363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5DD88-7BBD-894D-BDC4-34BB5CF2221A}"/>
              </a:ext>
            </a:extLst>
          </p:cNvPr>
          <p:cNvSpPr>
            <a:spLocks noGrp="1"/>
          </p:cNvSpPr>
          <p:nvPr>
            <p:ph type="title"/>
          </p:nvPr>
        </p:nvSpPr>
        <p:spPr/>
        <p:txBody>
          <a:bodyPr/>
          <a:lstStyle/>
          <a:p>
            <a:r>
              <a:rPr lang="en-US" dirty="0"/>
              <a:t>Post Cleansing Data Profiling</a:t>
            </a:r>
          </a:p>
        </p:txBody>
      </p:sp>
      <p:sp>
        <p:nvSpPr>
          <p:cNvPr id="3" name="Content Placeholder 2">
            <a:extLst>
              <a:ext uri="{FF2B5EF4-FFF2-40B4-BE49-F238E27FC236}">
                <a16:creationId xmlns:a16="http://schemas.microsoft.com/office/drawing/2014/main" id="{E752E2F5-A118-5545-8D6D-747A8AA636CF}"/>
              </a:ext>
            </a:extLst>
          </p:cNvPr>
          <p:cNvSpPr>
            <a:spLocks noGrp="1"/>
          </p:cNvSpPr>
          <p:nvPr>
            <p:ph sz="quarter" idx="10"/>
          </p:nvPr>
        </p:nvSpPr>
        <p:spPr>
          <a:xfrm>
            <a:off x="6096000" y="2069826"/>
            <a:ext cx="5257800" cy="4107950"/>
          </a:xfrm>
        </p:spPr>
        <p:txBody>
          <a:bodyPr>
            <a:normAutofit/>
          </a:bodyPr>
          <a:lstStyle/>
          <a:p>
            <a:pPr algn="just"/>
            <a:r>
              <a:rPr lang="en-US" sz="2000" dirty="0"/>
              <a:t>The final data set has the following statistics after it has been cleansed.</a:t>
            </a:r>
          </a:p>
          <a:p>
            <a:pPr algn="just"/>
            <a:r>
              <a:rPr lang="en-US" sz="2000" dirty="0"/>
              <a:t>After Cleansing the data, we see that there are no missing values in the data set. However, multiple columns still have high cardinality.</a:t>
            </a:r>
          </a:p>
          <a:p>
            <a:pPr algn="just"/>
            <a:r>
              <a:rPr lang="en-US" sz="2000" dirty="0"/>
              <a:t>Link: </a:t>
            </a:r>
            <a:r>
              <a:rPr lang="en-US" sz="2000" dirty="0">
                <a:hlinkClick r:id="rId2"/>
              </a:rPr>
              <a:t>Post Data Cleansing Report</a:t>
            </a:r>
            <a:endParaRPr lang="en-US" sz="2000" dirty="0"/>
          </a:p>
        </p:txBody>
      </p:sp>
      <p:pic>
        <p:nvPicPr>
          <p:cNvPr id="5" name="Picture 4" descr="Application&#10;&#10;Description automatically generated with medium confidence">
            <a:extLst>
              <a:ext uri="{FF2B5EF4-FFF2-40B4-BE49-F238E27FC236}">
                <a16:creationId xmlns:a16="http://schemas.microsoft.com/office/drawing/2014/main" id="{D9EE705C-3B68-D044-ACFB-DFF9F742F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68745"/>
            <a:ext cx="5257799" cy="1660255"/>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D446DF3C-E284-F540-B6A4-145F031CBE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505315"/>
            <a:ext cx="5257799" cy="2672461"/>
          </a:xfrm>
          <a:prstGeom prst="rect">
            <a:avLst/>
          </a:prstGeom>
        </p:spPr>
      </p:pic>
    </p:spTree>
    <p:extLst>
      <p:ext uri="{BB962C8B-B14F-4D97-AF65-F5344CB8AC3E}">
        <p14:creationId xmlns:p14="http://schemas.microsoft.com/office/powerpoint/2010/main" val="1298047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D68AC-4016-9847-9AA8-62189EA8706E}"/>
              </a:ext>
            </a:extLst>
          </p:cNvPr>
          <p:cNvSpPr>
            <a:spLocks noGrp="1"/>
          </p:cNvSpPr>
          <p:nvPr>
            <p:ph type="title"/>
          </p:nvPr>
        </p:nvSpPr>
        <p:spPr/>
        <p:txBody>
          <a:bodyPr/>
          <a:lstStyle/>
          <a:p>
            <a:r>
              <a:rPr lang="en-US" dirty="0"/>
              <a:t>Database Installation</a:t>
            </a:r>
          </a:p>
        </p:txBody>
      </p:sp>
      <p:sp>
        <p:nvSpPr>
          <p:cNvPr id="3" name="Content Placeholder 2">
            <a:extLst>
              <a:ext uri="{FF2B5EF4-FFF2-40B4-BE49-F238E27FC236}">
                <a16:creationId xmlns:a16="http://schemas.microsoft.com/office/drawing/2014/main" id="{3F91346F-2C89-3F4F-A3A4-4AF028412C2D}"/>
              </a:ext>
            </a:extLst>
          </p:cNvPr>
          <p:cNvSpPr>
            <a:spLocks noGrp="1"/>
          </p:cNvSpPr>
          <p:nvPr>
            <p:ph sz="quarter" idx="10"/>
          </p:nvPr>
        </p:nvSpPr>
        <p:spPr/>
        <p:txBody>
          <a:bodyPr/>
          <a:lstStyle/>
          <a:p>
            <a:pPr algn="just"/>
            <a:r>
              <a:rPr lang="en-US" sz="2000" dirty="0"/>
              <a:t>Neo4j is a NoSQL Graph database that uses Cypher Query Language to perform operations on the data that is being loaded.</a:t>
            </a:r>
          </a:p>
          <a:p>
            <a:pPr algn="just"/>
            <a:r>
              <a:rPr lang="en-US" sz="2000" dirty="0"/>
              <a:t>In order to get the dataset loaded, we have created a project “CSYE_PROJ”. </a:t>
            </a:r>
          </a:p>
          <a:p>
            <a:pPr algn="just"/>
            <a:r>
              <a:rPr lang="en-US" sz="2000" dirty="0"/>
              <a:t>A database “</a:t>
            </a:r>
            <a:r>
              <a:rPr lang="en-US" sz="2000" dirty="0" err="1"/>
              <a:t>Consumer_Complaints</a:t>
            </a:r>
            <a:r>
              <a:rPr lang="en-US" sz="2000" dirty="0"/>
              <a:t>” is then created under this project.</a:t>
            </a:r>
          </a:p>
          <a:p>
            <a:pPr algn="just"/>
            <a:endParaRPr lang="en-US" dirty="0"/>
          </a:p>
        </p:txBody>
      </p:sp>
      <p:pic>
        <p:nvPicPr>
          <p:cNvPr id="7" name="Picture 6" descr="Graphical user interface, text, application&#10;&#10;Description automatically generated">
            <a:extLst>
              <a:ext uri="{FF2B5EF4-FFF2-40B4-BE49-F238E27FC236}">
                <a16:creationId xmlns:a16="http://schemas.microsoft.com/office/drawing/2014/main" id="{15E09AE4-A938-CB41-879E-D38D583583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1719" y="3429000"/>
            <a:ext cx="6948559" cy="2614961"/>
          </a:xfrm>
          <a:prstGeom prst="rect">
            <a:avLst/>
          </a:prstGeom>
        </p:spPr>
      </p:pic>
    </p:spTree>
    <p:extLst>
      <p:ext uri="{BB962C8B-B14F-4D97-AF65-F5344CB8AC3E}">
        <p14:creationId xmlns:p14="http://schemas.microsoft.com/office/powerpoint/2010/main" val="3219217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C144E-B0A8-4D4D-9636-A83C0B7DAEC1}"/>
              </a:ext>
            </a:extLst>
          </p:cNvPr>
          <p:cNvSpPr>
            <a:spLocks noGrp="1"/>
          </p:cNvSpPr>
          <p:nvPr>
            <p:ph type="title"/>
          </p:nvPr>
        </p:nvSpPr>
        <p:spPr>
          <a:xfrm>
            <a:off x="838200" y="365125"/>
            <a:ext cx="10515600" cy="950719"/>
          </a:xfrm>
        </p:spPr>
        <p:txBody>
          <a:bodyPr/>
          <a:lstStyle/>
          <a:p>
            <a:r>
              <a:rPr lang="en-US" dirty="0"/>
              <a:t>Data Mapping and Integration</a:t>
            </a:r>
          </a:p>
        </p:txBody>
      </p:sp>
      <p:sp>
        <p:nvSpPr>
          <p:cNvPr id="3" name="Content Placeholder 2">
            <a:extLst>
              <a:ext uri="{FF2B5EF4-FFF2-40B4-BE49-F238E27FC236}">
                <a16:creationId xmlns:a16="http://schemas.microsoft.com/office/drawing/2014/main" id="{B778906A-4EFF-7E43-B257-DDA5D56A9C17}"/>
              </a:ext>
            </a:extLst>
          </p:cNvPr>
          <p:cNvSpPr>
            <a:spLocks noGrp="1"/>
          </p:cNvSpPr>
          <p:nvPr>
            <p:ph sz="quarter" idx="10"/>
          </p:nvPr>
        </p:nvSpPr>
        <p:spPr>
          <a:xfrm>
            <a:off x="838200" y="1471961"/>
            <a:ext cx="10515599" cy="4855094"/>
          </a:xfrm>
        </p:spPr>
        <p:txBody>
          <a:bodyPr>
            <a:normAutofit/>
          </a:bodyPr>
          <a:lstStyle/>
          <a:p>
            <a:pPr algn="just"/>
            <a:r>
              <a:rPr lang="en-US" sz="2000" dirty="0"/>
              <a:t>After the database is installed and the dataset is added to the “Import” folder, the database is started, and a Neo4j Browser is opened.</a:t>
            </a:r>
          </a:p>
          <a:p>
            <a:pPr algn="just"/>
            <a:r>
              <a:rPr lang="en-US" sz="2000" dirty="0"/>
              <a:t>We initially create constraints from the dataset followed by creation of our first node “Complaint” along with its properties.</a:t>
            </a:r>
          </a:p>
        </p:txBody>
      </p:sp>
      <p:pic>
        <p:nvPicPr>
          <p:cNvPr id="5" name="Picture 4" descr="Text&#10;&#10;Description automatically generated">
            <a:extLst>
              <a:ext uri="{FF2B5EF4-FFF2-40B4-BE49-F238E27FC236}">
                <a16:creationId xmlns:a16="http://schemas.microsoft.com/office/drawing/2014/main" id="{3BEAB2CB-F514-3A4C-83D4-0C985AEE94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071" y="2850907"/>
            <a:ext cx="7505855" cy="1713741"/>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B8A3EE9A-822F-DB4F-9421-32518213C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3071" y="4603929"/>
            <a:ext cx="7505855" cy="1333903"/>
          </a:xfrm>
          <a:prstGeom prst="rect">
            <a:avLst/>
          </a:prstGeom>
        </p:spPr>
      </p:pic>
    </p:spTree>
    <p:extLst>
      <p:ext uri="{BB962C8B-B14F-4D97-AF65-F5344CB8AC3E}">
        <p14:creationId xmlns:p14="http://schemas.microsoft.com/office/powerpoint/2010/main" val="259789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20263-B972-F447-9A6E-35F55C239582}"/>
              </a:ext>
            </a:extLst>
          </p:cNvPr>
          <p:cNvSpPr>
            <a:spLocks noGrp="1"/>
          </p:cNvSpPr>
          <p:nvPr>
            <p:ph type="title"/>
          </p:nvPr>
        </p:nvSpPr>
        <p:spPr>
          <a:xfrm>
            <a:off x="838200" y="365126"/>
            <a:ext cx="10515600" cy="1051080"/>
          </a:xfrm>
        </p:spPr>
        <p:txBody>
          <a:bodyPr/>
          <a:lstStyle/>
          <a:p>
            <a:r>
              <a:rPr lang="en-US" dirty="0"/>
              <a:t>Data Mapping and Integration</a:t>
            </a:r>
          </a:p>
        </p:txBody>
      </p:sp>
      <p:sp>
        <p:nvSpPr>
          <p:cNvPr id="3" name="Content Placeholder 2">
            <a:extLst>
              <a:ext uri="{FF2B5EF4-FFF2-40B4-BE49-F238E27FC236}">
                <a16:creationId xmlns:a16="http://schemas.microsoft.com/office/drawing/2014/main" id="{D6DADAFC-1FBD-3E4B-AC1E-5372054D0B2A}"/>
              </a:ext>
            </a:extLst>
          </p:cNvPr>
          <p:cNvSpPr>
            <a:spLocks noGrp="1"/>
          </p:cNvSpPr>
          <p:nvPr>
            <p:ph sz="quarter" idx="10"/>
          </p:nvPr>
        </p:nvSpPr>
        <p:spPr>
          <a:xfrm>
            <a:off x="838200" y="1628078"/>
            <a:ext cx="10515599" cy="4698977"/>
          </a:xfrm>
        </p:spPr>
        <p:txBody>
          <a:bodyPr>
            <a:normAutofit/>
          </a:bodyPr>
          <a:lstStyle/>
          <a:p>
            <a:pPr algn="just"/>
            <a:r>
              <a:rPr lang="en-US" sz="2000" dirty="0"/>
              <a:t>Subsequently, all the other nodes like, ”Company”, “Response” and “Product” are created.</a:t>
            </a:r>
          </a:p>
          <a:p>
            <a:pPr algn="just"/>
            <a:endParaRPr lang="en-US" sz="2000" dirty="0"/>
          </a:p>
          <a:p>
            <a:pPr algn="just"/>
            <a:endParaRPr lang="en-US" sz="2000" dirty="0"/>
          </a:p>
          <a:p>
            <a:pPr algn="just"/>
            <a:endParaRPr lang="en-US" sz="2000" dirty="0"/>
          </a:p>
          <a:p>
            <a:pPr algn="just"/>
            <a:r>
              <a:rPr lang="en-US" sz="2000" dirty="0"/>
              <a:t>Relationships between nodes are then generated using the script shown below.</a:t>
            </a:r>
          </a:p>
        </p:txBody>
      </p:sp>
      <p:pic>
        <p:nvPicPr>
          <p:cNvPr id="5" name="Picture 4" descr="Graphical user interface, text&#10;&#10;Description automatically generated with medium confidence">
            <a:extLst>
              <a:ext uri="{FF2B5EF4-FFF2-40B4-BE49-F238E27FC236}">
                <a16:creationId xmlns:a16="http://schemas.microsoft.com/office/drawing/2014/main" id="{72CD13ED-00EB-DC4C-9B6E-4C84FC9A1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652" y="2279900"/>
            <a:ext cx="5041901" cy="66040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7D6A9610-3654-BE4B-B06E-67C3FBE81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9445" y="2279464"/>
            <a:ext cx="5041900" cy="660400"/>
          </a:xfrm>
          <a:prstGeom prst="rect">
            <a:avLst/>
          </a:prstGeom>
        </p:spPr>
      </p:pic>
      <p:pic>
        <p:nvPicPr>
          <p:cNvPr id="9" name="Picture 8" descr="Text&#10;&#10;Description automatically generated">
            <a:extLst>
              <a:ext uri="{FF2B5EF4-FFF2-40B4-BE49-F238E27FC236}">
                <a16:creationId xmlns:a16="http://schemas.microsoft.com/office/drawing/2014/main" id="{A656ACAD-DC9B-894A-822D-3657DFEDDF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52" y="3779938"/>
            <a:ext cx="5041901" cy="860517"/>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CD6AED58-72C5-8042-A846-75E264C0C8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9445" y="3780156"/>
            <a:ext cx="5041900" cy="860517"/>
          </a:xfrm>
          <a:prstGeom prst="rect">
            <a:avLst/>
          </a:prstGeom>
        </p:spPr>
      </p:pic>
      <p:pic>
        <p:nvPicPr>
          <p:cNvPr id="13" name="Picture 12" descr="Text&#10;&#10;Description automatically generated">
            <a:extLst>
              <a:ext uri="{FF2B5EF4-FFF2-40B4-BE49-F238E27FC236}">
                <a16:creationId xmlns:a16="http://schemas.microsoft.com/office/drawing/2014/main" id="{852E1B52-C419-FB42-893A-D418F59A6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4399" y="4687347"/>
            <a:ext cx="5283200" cy="901700"/>
          </a:xfrm>
          <a:prstGeom prst="rect">
            <a:avLst/>
          </a:prstGeom>
        </p:spPr>
      </p:pic>
    </p:spTree>
    <p:extLst>
      <p:ext uri="{BB962C8B-B14F-4D97-AF65-F5344CB8AC3E}">
        <p14:creationId xmlns:p14="http://schemas.microsoft.com/office/powerpoint/2010/main" val="2218839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C6D5D-BCAF-034D-9343-C4BD81739FE9}"/>
              </a:ext>
            </a:extLst>
          </p:cNvPr>
          <p:cNvSpPr>
            <a:spLocks noGrp="1"/>
          </p:cNvSpPr>
          <p:nvPr>
            <p:ph type="title"/>
          </p:nvPr>
        </p:nvSpPr>
        <p:spPr>
          <a:xfrm>
            <a:off x="838200" y="365125"/>
            <a:ext cx="10515600" cy="936137"/>
          </a:xfrm>
        </p:spPr>
        <p:txBody>
          <a:bodyPr/>
          <a:lstStyle/>
          <a:p>
            <a:r>
              <a:rPr lang="en-US" dirty="0"/>
              <a:t>Data Mapping and Integration</a:t>
            </a:r>
          </a:p>
        </p:txBody>
      </p:sp>
      <p:sp>
        <p:nvSpPr>
          <p:cNvPr id="3" name="Content Placeholder 2">
            <a:extLst>
              <a:ext uri="{FF2B5EF4-FFF2-40B4-BE49-F238E27FC236}">
                <a16:creationId xmlns:a16="http://schemas.microsoft.com/office/drawing/2014/main" id="{CF616F7C-B9ED-0448-8EDD-1C47F9BA22FD}"/>
              </a:ext>
            </a:extLst>
          </p:cNvPr>
          <p:cNvSpPr>
            <a:spLocks noGrp="1"/>
          </p:cNvSpPr>
          <p:nvPr>
            <p:ph sz="quarter" idx="10"/>
          </p:nvPr>
        </p:nvSpPr>
        <p:spPr>
          <a:xfrm>
            <a:off x="6095999" y="1418492"/>
            <a:ext cx="5257800" cy="4908563"/>
          </a:xfrm>
        </p:spPr>
        <p:txBody>
          <a:bodyPr>
            <a:normAutofit/>
          </a:bodyPr>
          <a:lstStyle/>
          <a:p>
            <a:pPr algn="just"/>
            <a:r>
              <a:rPr lang="en-US" sz="2000" dirty="0"/>
              <a:t>Visual representation of the database in the form of a schema is the final step for data mapping and integration.</a:t>
            </a:r>
          </a:p>
          <a:p>
            <a:pPr algn="just"/>
            <a:r>
              <a:rPr lang="en-US" sz="2000" dirty="0"/>
              <a:t>We have 9 Nodes and 11 Relationships extracted from the dataset.</a:t>
            </a:r>
          </a:p>
          <a:p>
            <a:pPr marL="0" indent="0" algn="just">
              <a:buNone/>
            </a:pPr>
            <a:endParaRPr lang="en-US" sz="2000" dirty="0"/>
          </a:p>
        </p:txBody>
      </p:sp>
      <p:pic>
        <p:nvPicPr>
          <p:cNvPr id="5" name="Picture 4" descr="Diagram&#10;&#10;Description automatically generated">
            <a:extLst>
              <a:ext uri="{FF2B5EF4-FFF2-40B4-BE49-F238E27FC236}">
                <a16:creationId xmlns:a16="http://schemas.microsoft.com/office/drawing/2014/main" id="{D93E468A-98FE-1F43-801A-541184AC7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18491"/>
            <a:ext cx="5257800" cy="4978129"/>
          </a:xfrm>
          <a:prstGeom prst="rect">
            <a:avLst/>
          </a:prstGeom>
        </p:spPr>
      </p:pic>
    </p:spTree>
    <p:extLst>
      <p:ext uri="{BB962C8B-B14F-4D97-AF65-F5344CB8AC3E}">
        <p14:creationId xmlns:p14="http://schemas.microsoft.com/office/powerpoint/2010/main" val="847231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10761-0F47-B34B-AD5B-8FC353A72CE5}"/>
              </a:ext>
            </a:extLst>
          </p:cNvPr>
          <p:cNvSpPr>
            <a:spLocks noGrp="1"/>
          </p:cNvSpPr>
          <p:nvPr>
            <p:ph type="title"/>
          </p:nvPr>
        </p:nvSpPr>
        <p:spPr>
          <a:xfrm>
            <a:off x="838200" y="365126"/>
            <a:ext cx="10515600" cy="643060"/>
          </a:xfrm>
        </p:spPr>
        <p:txBody>
          <a:bodyPr/>
          <a:lstStyle/>
          <a:p>
            <a:r>
              <a:rPr lang="en-US" dirty="0"/>
              <a:t>Business &amp; Technical Metadata</a:t>
            </a:r>
          </a:p>
        </p:txBody>
      </p:sp>
      <p:sp>
        <p:nvSpPr>
          <p:cNvPr id="7" name="Content Placeholder 6">
            <a:extLst>
              <a:ext uri="{FF2B5EF4-FFF2-40B4-BE49-F238E27FC236}">
                <a16:creationId xmlns:a16="http://schemas.microsoft.com/office/drawing/2014/main" id="{C3D44364-123A-AD45-BAD3-4DAED1E193BB}"/>
              </a:ext>
            </a:extLst>
          </p:cNvPr>
          <p:cNvSpPr>
            <a:spLocks noGrp="1"/>
          </p:cNvSpPr>
          <p:nvPr>
            <p:ph sz="quarter" idx="10"/>
          </p:nvPr>
        </p:nvSpPr>
        <p:spPr>
          <a:xfrm>
            <a:off x="838200" y="1137138"/>
            <a:ext cx="10515599" cy="5189917"/>
          </a:xfrm>
        </p:spPr>
        <p:txBody>
          <a:bodyPr>
            <a:normAutofit/>
          </a:bodyPr>
          <a:lstStyle/>
          <a:p>
            <a:pPr algn="just"/>
            <a:r>
              <a:rPr lang="en-US" sz="2000" dirty="0"/>
              <a:t>Business Metadata</a:t>
            </a:r>
          </a:p>
          <a:p>
            <a:pPr algn="just"/>
            <a:endParaRPr lang="en-US" sz="2000" dirty="0"/>
          </a:p>
          <a:p>
            <a:pPr algn="just"/>
            <a:endParaRPr lang="en-US" sz="2000" dirty="0"/>
          </a:p>
          <a:p>
            <a:pPr algn="just"/>
            <a:endParaRPr lang="en-US" sz="2000" dirty="0"/>
          </a:p>
          <a:p>
            <a:pPr algn="just"/>
            <a:endParaRPr lang="en-US" sz="2000" dirty="0"/>
          </a:p>
          <a:p>
            <a:pPr marL="0" indent="0" algn="just">
              <a:buNone/>
            </a:pPr>
            <a:endParaRPr lang="en-US" sz="2000" dirty="0"/>
          </a:p>
          <a:p>
            <a:pPr algn="just"/>
            <a:r>
              <a:rPr lang="en-US" sz="2000" dirty="0"/>
              <a:t>Technical Metadata</a:t>
            </a:r>
          </a:p>
        </p:txBody>
      </p:sp>
      <p:pic>
        <p:nvPicPr>
          <p:cNvPr id="8" name="Content Placeholder 4" descr="Text&#10;&#10;Description automatically generated with medium confidence">
            <a:extLst>
              <a:ext uri="{FF2B5EF4-FFF2-40B4-BE49-F238E27FC236}">
                <a16:creationId xmlns:a16="http://schemas.microsoft.com/office/drawing/2014/main" id="{7A084F97-CD78-414F-A968-1011D2072A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35050"/>
            <a:ext cx="7834064" cy="1893949"/>
          </a:xfrm>
          <a:prstGeom prst="rect">
            <a:avLst/>
          </a:prstGeom>
        </p:spPr>
      </p:pic>
      <p:pic>
        <p:nvPicPr>
          <p:cNvPr id="10" name="Picture 9" descr="Table&#10;&#10;Description automatically generated">
            <a:extLst>
              <a:ext uri="{FF2B5EF4-FFF2-40B4-BE49-F238E27FC236}">
                <a16:creationId xmlns:a16="http://schemas.microsoft.com/office/drawing/2014/main" id="{9F4BC505-C352-0A45-9724-0B9218073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986211"/>
            <a:ext cx="10196694" cy="1783632"/>
          </a:xfrm>
          <a:prstGeom prst="rect">
            <a:avLst/>
          </a:prstGeom>
        </p:spPr>
      </p:pic>
    </p:spTree>
    <p:extLst>
      <p:ext uri="{BB962C8B-B14F-4D97-AF65-F5344CB8AC3E}">
        <p14:creationId xmlns:p14="http://schemas.microsoft.com/office/powerpoint/2010/main" val="3481197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AED21-EF3F-4C44-9986-B89B110D8D82}"/>
              </a:ext>
            </a:extLst>
          </p:cNvPr>
          <p:cNvSpPr>
            <a:spLocks noGrp="1"/>
          </p:cNvSpPr>
          <p:nvPr>
            <p:ph type="title"/>
          </p:nvPr>
        </p:nvSpPr>
        <p:spPr>
          <a:xfrm>
            <a:off x="838200" y="365125"/>
            <a:ext cx="10515600" cy="807183"/>
          </a:xfrm>
        </p:spPr>
        <p:txBody>
          <a:bodyPr/>
          <a:lstStyle/>
          <a:p>
            <a:r>
              <a:rPr lang="en-US" dirty="0"/>
              <a:t>Data Validation and Data Visualization</a:t>
            </a:r>
          </a:p>
        </p:txBody>
      </p:sp>
      <p:sp>
        <p:nvSpPr>
          <p:cNvPr id="3" name="Content Placeholder 2">
            <a:extLst>
              <a:ext uri="{FF2B5EF4-FFF2-40B4-BE49-F238E27FC236}">
                <a16:creationId xmlns:a16="http://schemas.microsoft.com/office/drawing/2014/main" id="{A7ADD264-B5EB-E94E-ABF7-212139D9FC9E}"/>
              </a:ext>
            </a:extLst>
          </p:cNvPr>
          <p:cNvSpPr>
            <a:spLocks noGrp="1"/>
          </p:cNvSpPr>
          <p:nvPr>
            <p:ph sz="quarter" idx="10"/>
          </p:nvPr>
        </p:nvSpPr>
        <p:spPr>
          <a:xfrm>
            <a:off x="838200" y="1266092"/>
            <a:ext cx="10515599" cy="5060963"/>
          </a:xfrm>
        </p:spPr>
        <p:txBody>
          <a:bodyPr/>
          <a:lstStyle/>
          <a:p>
            <a:r>
              <a:rPr lang="en-US" dirty="0"/>
              <a:t>Following plots represent the dataset and aid to the analysis.</a:t>
            </a:r>
          </a:p>
          <a:p>
            <a:endParaRPr lang="en-US" dirty="0"/>
          </a:p>
        </p:txBody>
      </p:sp>
      <p:pic>
        <p:nvPicPr>
          <p:cNvPr id="5" name="Picture 4" descr="Chart, bar chart&#10;&#10;Description automatically generated">
            <a:extLst>
              <a:ext uri="{FF2B5EF4-FFF2-40B4-BE49-F238E27FC236}">
                <a16:creationId xmlns:a16="http://schemas.microsoft.com/office/drawing/2014/main" id="{B4D32A03-BA7C-9040-B19E-EE69B96DDF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0988" y="1693257"/>
            <a:ext cx="3808735" cy="4540013"/>
          </a:xfrm>
          <a:prstGeom prst="rect">
            <a:avLst/>
          </a:prstGeom>
        </p:spPr>
      </p:pic>
    </p:spTree>
    <p:extLst>
      <p:ext uri="{BB962C8B-B14F-4D97-AF65-F5344CB8AC3E}">
        <p14:creationId xmlns:p14="http://schemas.microsoft.com/office/powerpoint/2010/main" val="20153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145CC-3F63-D145-835F-87065DAD17C7}"/>
              </a:ext>
            </a:extLst>
          </p:cNvPr>
          <p:cNvSpPr>
            <a:spLocks noGrp="1"/>
          </p:cNvSpPr>
          <p:nvPr>
            <p:ph type="title"/>
          </p:nvPr>
        </p:nvSpPr>
        <p:spPr>
          <a:xfrm>
            <a:off x="838200" y="365126"/>
            <a:ext cx="10515600" cy="842352"/>
          </a:xfrm>
        </p:spPr>
        <p:txBody>
          <a:bodyPr/>
          <a:lstStyle/>
          <a:p>
            <a:r>
              <a:rPr lang="en-US" dirty="0"/>
              <a:t>Data Validation and Data Visualization</a:t>
            </a:r>
          </a:p>
        </p:txBody>
      </p:sp>
      <p:pic>
        <p:nvPicPr>
          <p:cNvPr id="4" name="Content Placeholder 3" descr="Chart, sunburst chart&#10;&#10;Description automatically generated">
            <a:extLst>
              <a:ext uri="{FF2B5EF4-FFF2-40B4-BE49-F238E27FC236}">
                <a16:creationId xmlns:a16="http://schemas.microsoft.com/office/drawing/2014/main" id="{63B84B6A-19F2-1547-A423-64DE441343E1}"/>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878845" y="1306055"/>
            <a:ext cx="8434309" cy="4556265"/>
          </a:xfrm>
          <a:prstGeom prst="rect">
            <a:avLst/>
          </a:prstGeom>
        </p:spPr>
      </p:pic>
    </p:spTree>
    <p:extLst>
      <p:ext uri="{BB962C8B-B14F-4D97-AF65-F5344CB8AC3E}">
        <p14:creationId xmlns:p14="http://schemas.microsoft.com/office/powerpoint/2010/main" val="457722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3ACAB-02D8-2245-96C9-D91E3F6FE68C}"/>
              </a:ext>
            </a:extLst>
          </p:cNvPr>
          <p:cNvSpPr>
            <a:spLocks noGrp="1"/>
          </p:cNvSpPr>
          <p:nvPr>
            <p:ph type="title"/>
          </p:nvPr>
        </p:nvSpPr>
        <p:spPr>
          <a:xfrm>
            <a:off x="838200" y="365126"/>
            <a:ext cx="10515600" cy="735806"/>
          </a:xfrm>
        </p:spPr>
        <p:txBody>
          <a:bodyPr/>
          <a:lstStyle/>
          <a:p>
            <a:r>
              <a:rPr lang="en-US" dirty="0"/>
              <a:t>Data Validation and Data Visualization</a:t>
            </a:r>
          </a:p>
        </p:txBody>
      </p:sp>
      <p:pic>
        <p:nvPicPr>
          <p:cNvPr id="4" name="Content Placeholder 3" descr="Chart, sunburst chart&#10;&#10;Description automatically generated">
            <a:extLst>
              <a:ext uri="{FF2B5EF4-FFF2-40B4-BE49-F238E27FC236}">
                <a16:creationId xmlns:a16="http://schemas.microsoft.com/office/drawing/2014/main" id="{151B2436-12A1-4D47-8734-7D131643E026}"/>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586937" y="1147824"/>
            <a:ext cx="9018125" cy="4871646"/>
          </a:xfrm>
          <a:prstGeom prst="rect">
            <a:avLst/>
          </a:prstGeom>
        </p:spPr>
      </p:pic>
    </p:spTree>
    <p:extLst>
      <p:ext uri="{BB962C8B-B14F-4D97-AF65-F5344CB8AC3E}">
        <p14:creationId xmlns:p14="http://schemas.microsoft.com/office/powerpoint/2010/main" val="274995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1E56AF-7963-674E-86A6-BD9B43BA64F6}"/>
              </a:ext>
            </a:extLst>
          </p:cNvPr>
          <p:cNvSpPr>
            <a:spLocks noGrp="1"/>
          </p:cNvSpPr>
          <p:nvPr>
            <p:ph type="title"/>
          </p:nvPr>
        </p:nvSpPr>
        <p:spPr/>
        <p:txBody>
          <a:bodyPr/>
          <a:lstStyle/>
          <a:p>
            <a:r>
              <a:rPr lang="en-US" dirty="0"/>
              <a:t>Objectives</a:t>
            </a:r>
          </a:p>
        </p:txBody>
      </p:sp>
      <p:sp>
        <p:nvSpPr>
          <p:cNvPr id="4" name="Content Placeholder 3">
            <a:extLst>
              <a:ext uri="{FF2B5EF4-FFF2-40B4-BE49-F238E27FC236}">
                <a16:creationId xmlns:a16="http://schemas.microsoft.com/office/drawing/2014/main" id="{A842DDEC-0ACE-214D-A2D1-9EE743F64A37}"/>
              </a:ext>
            </a:extLst>
          </p:cNvPr>
          <p:cNvSpPr>
            <a:spLocks noGrp="1"/>
          </p:cNvSpPr>
          <p:nvPr>
            <p:ph sz="quarter" idx="10"/>
          </p:nvPr>
        </p:nvSpPr>
        <p:spPr/>
        <p:txBody>
          <a:bodyPr>
            <a:normAutofit fontScale="92500" lnSpcReduction="20000"/>
          </a:bodyPr>
          <a:lstStyle/>
          <a:p>
            <a:r>
              <a:rPr lang="en-US" dirty="0"/>
              <a:t>Creating a Project about Consumer Complaints on </a:t>
            </a:r>
            <a:r>
              <a:rPr lang="en-US" dirty="0" err="1"/>
              <a:t>Velero</a:t>
            </a:r>
            <a:r>
              <a:rPr lang="en-US" dirty="0"/>
              <a:t> ETP</a:t>
            </a:r>
          </a:p>
          <a:p>
            <a:r>
              <a:rPr lang="en-US" dirty="0"/>
              <a:t>Vision Diagram for Consumer Complaints</a:t>
            </a:r>
          </a:p>
          <a:p>
            <a:r>
              <a:rPr lang="en-US" dirty="0"/>
              <a:t>Data Profiling, Wrangling and Cleansing.</a:t>
            </a:r>
          </a:p>
          <a:p>
            <a:r>
              <a:rPr lang="en-US" dirty="0"/>
              <a:t>Neo4j Database Installation</a:t>
            </a:r>
          </a:p>
          <a:p>
            <a:r>
              <a:rPr lang="en-US" dirty="0"/>
              <a:t>Data Mapping and Integration using Neo4j</a:t>
            </a:r>
          </a:p>
          <a:p>
            <a:r>
              <a:rPr lang="en-US" dirty="0"/>
              <a:t>Developing Business and Technical Metadata</a:t>
            </a:r>
          </a:p>
          <a:p>
            <a:r>
              <a:rPr lang="en-US" dirty="0"/>
              <a:t>Data Validation and Visualization using Python</a:t>
            </a:r>
          </a:p>
          <a:p>
            <a:r>
              <a:rPr lang="en-US" dirty="0"/>
              <a:t>System Integration and User Acceptance Testing</a:t>
            </a:r>
          </a:p>
          <a:p>
            <a:r>
              <a:rPr lang="en-US" dirty="0"/>
              <a:t>Risks/Issues</a:t>
            </a:r>
          </a:p>
          <a:p>
            <a:r>
              <a:rPr lang="en-US" dirty="0"/>
              <a:t>Challenges Encountered</a:t>
            </a:r>
          </a:p>
          <a:p>
            <a:r>
              <a:rPr lang="en-US" dirty="0"/>
              <a:t>End User Instructions</a:t>
            </a:r>
          </a:p>
        </p:txBody>
      </p:sp>
    </p:spTree>
    <p:extLst>
      <p:ext uri="{BB962C8B-B14F-4D97-AF65-F5344CB8AC3E}">
        <p14:creationId xmlns:p14="http://schemas.microsoft.com/office/powerpoint/2010/main" val="1861575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4B08-5156-5D48-BC2A-3093056F471C}"/>
              </a:ext>
            </a:extLst>
          </p:cNvPr>
          <p:cNvSpPr>
            <a:spLocks noGrp="1"/>
          </p:cNvSpPr>
          <p:nvPr>
            <p:ph type="title"/>
          </p:nvPr>
        </p:nvSpPr>
        <p:spPr>
          <a:xfrm>
            <a:off x="838200" y="365125"/>
            <a:ext cx="10515600" cy="559435"/>
          </a:xfrm>
        </p:spPr>
        <p:txBody>
          <a:bodyPr>
            <a:normAutofit fontScale="90000"/>
          </a:bodyPr>
          <a:lstStyle/>
          <a:p>
            <a:r>
              <a:rPr lang="en-US" dirty="0"/>
              <a:t>Data Validation and Data Visualization</a:t>
            </a:r>
          </a:p>
        </p:txBody>
      </p:sp>
      <p:pic>
        <p:nvPicPr>
          <p:cNvPr id="5" name="Content Placeholder 4" descr="Chart, sunburst chart&#10;&#10;Description automatically generated">
            <a:extLst>
              <a:ext uri="{FF2B5EF4-FFF2-40B4-BE49-F238E27FC236}">
                <a16:creationId xmlns:a16="http://schemas.microsoft.com/office/drawing/2014/main" id="{4F692D25-E3DF-A942-8812-02B62F26710A}"/>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931392" y="1179252"/>
            <a:ext cx="8329216" cy="4499495"/>
          </a:xfrm>
        </p:spPr>
      </p:pic>
    </p:spTree>
    <p:extLst>
      <p:ext uri="{BB962C8B-B14F-4D97-AF65-F5344CB8AC3E}">
        <p14:creationId xmlns:p14="http://schemas.microsoft.com/office/powerpoint/2010/main" val="1953874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9DF00-C1A9-764E-B937-7F5B65ACDEBF}"/>
              </a:ext>
            </a:extLst>
          </p:cNvPr>
          <p:cNvSpPr>
            <a:spLocks noGrp="1"/>
          </p:cNvSpPr>
          <p:nvPr>
            <p:ph type="title"/>
          </p:nvPr>
        </p:nvSpPr>
        <p:spPr>
          <a:xfrm>
            <a:off x="838200" y="365125"/>
            <a:ext cx="10515600" cy="678229"/>
          </a:xfrm>
        </p:spPr>
        <p:txBody>
          <a:bodyPr/>
          <a:lstStyle/>
          <a:p>
            <a:r>
              <a:rPr lang="en-US" dirty="0"/>
              <a:t>Data Validation and Data Visualization</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2E565CE9-10E6-1945-87B9-AC0C18F40D3A}"/>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90258" y="1046541"/>
            <a:ext cx="6775450" cy="3660140"/>
          </a:xfrm>
        </p:spPr>
      </p:pic>
      <p:pic>
        <p:nvPicPr>
          <p:cNvPr id="9" name="Picture 8" descr="Chart, pie chart&#10;&#10;Description automatically generated">
            <a:extLst>
              <a:ext uri="{FF2B5EF4-FFF2-40B4-BE49-F238E27FC236}">
                <a16:creationId xmlns:a16="http://schemas.microsoft.com/office/drawing/2014/main" id="{7E22C0C3-13AC-6E4C-B7F3-1A1A1134B9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804" y="3037387"/>
            <a:ext cx="5920938" cy="2746693"/>
          </a:xfrm>
          <a:prstGeom prst="rect">
            <a:avLst/>
          </a:prstGeom>
        </p:spPr>
      </p:pic>
    </p:spTree>
    <p:extLst>
      <p:ext uri="{BB962C8B-B14F-4D97-AF65-F5344CB8AC3E}">
        <p14:creationId xmlns:p14="http://schemas.microsoft.com/office/powerpoint/2010/main" val="3352448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FC7C-1E02-D243-A4A6-E9C403EA4BE1}"/>
              </a:ext>
            </a:extLst>
          </p:cNvPr>
          <p:cNvSpPr>
            <a:spLocks noGrp="1"/>
          </p:cNvSpPr>
          <p:nvPr>
            <p:ph type="title"/>
          </p:nvPr>
        </p:nvSpPr>
        <p:spPr>
          <a:xfrm>
            <a:off x="838200" y="365125"/>
            <a:ext cx="10515600" cy="640715"/>
          </a:xfrm>
        </p:spPr>
        <p:txBody>
          <a:bodyPr/>
          <a:lstStyle/>
          <a:p>
            <a:r>
              <a:rPr lang="en-US" dirty="0"/>
              <a:t>Data Validation and Data Visualization</a:t>
            </a:r>
          </a:p>
        </p:txBody>
      </p:sp>
      <p:pic>
        <p:nvPicPr>
          <p:cNvPr id="5" name="Content Placeholder 4" descr="Chart, line chart&#10;&#10;Description automatically generate">
            <a:extLst>
              <a:ext uri="{FF2B5EF4-FFF2-40B4-BE49-F238E27FC236}">
                <a16:creationId xmlns:a16="http://schemas.microsoft.com/office/drawing/2014/main" id="{0AB8F877-D522-1A42-BB9D-20C7EDE11BC3}"/>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673860" y="1040132"/>
            <a:ext cx="8844280" cy="4777735"/>
          </a:xfrm>
        </p:spPr>
      </p:pic>
    </p:spTree>
    <p:extLst>
      <p:ext uri="{BB962C8B-B14F-4D97-AF65-F5344CB8AC3E}">
        <p14:creationId xmlns:p14="http://schemas.microsoft.com/office/powerpoint/2010/main" val="1402679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FFC7C-1E02-D243-A4A6-E9C403EA4BE1}"/>
              </a:ext>
            </a:extLst>
          </p:cNvPr>
          <p:cNvSpPr>
            <a:spLocks noGrp="1"/>
          </p:cNvSpPr>
          <p:nvPr>
            <p:ph type="title"/>
          </p:nvPr>
        </p:nvSpPr>
        <p:spPr>
          <a:xfrm>
            <a:off x="838200" y="365125"/>
            <a:ext cx="10515600" cy="640715"/>
          </a:xfrm>
        </p:spPr>
        <p:txBody>
          <a:bodyPr/>
          <a:lstStyle/>
          <a:p>
            <a:r>
              <a:rPr lang="en-US" dirty="0"/>
              <a:t>Data Validation and Data Visualization</a:t>
            </a:r>
          </a:p>
        </p:txBody>
      </p:sp>
      <p:pic>
        <p:nvPicPr>
          <p:cNvPr id="7" name="Content Placeholder 6" descr="Map&#10;&#10;Description automatically generated">
            <a:extLst>
              <a:ext uri="{FF2B5EF4-FFF2-40B4-BE49-F238E27FC236}">
                <a16:creationId xmlns:a16="http://schemas.microsoft.com/office/drawing/2014/main" id="{89B6D04C-DA79-974B-BCCD-CA0200DA6A7C}"/>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983740" y="1207531"/>
            <a:ext cx="8224520" cy="4442937"/>
          </a:xfrm>
        </p:spPr>
      </p:pic>
    </p:spTree>
    <p:extLst>
      <p:ext uri="{BB962C8B-B14F-4D97-AF65-F5344CB8AC3E}">
        <p14:creationId xmlns:p14="http://schemas.microsoft.com/office/powerpoint/2010/main" val="2339302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F5D7-AD42-4C46-A021-A73812839770}"/>
              </a:ext>
            </a:extLst>
          </p:cNvPr>
          <p:cNvSpPr>
            <a:spLocks noGrp="1"/>
          </p:cNvSpPr>
          <p:nvPr>
            <p:ph type="title"/>
          </p:nvPr>
        </p:nvSpPr>
        <p:spPr>
          <a:xfrm>
            <a:off x="838200" y="365125"/>
            <a:ext cx="10515600" cy="752475"/>
          </a:xfrm>
        </p:spPr>
        <p:txBody>
          <a:bodyPr>
            <a:normAutofit fontScale="90000"/>
          </a:bodyPr>
          <a:lstStyle/>
          <a:p>
            <a:r>
              <a:rPr lang="en-US" dirty="0"/>
              <a:t>System Integration &amp; User Acceptance Testing</a:t>
            </a:r>
          </a:p>
        </p:txBody>
      </p:sp>
      <p:sp>
        <p:nvSpPr>
          <p:cNvPr id="3" name="Content Placeholder 2">
            <a:extLst>
              <a:ext uri="{FF2B5EF4-FFF2-40B4-BE49-F238E27FC236}">
                <a16:creationId xmlns:a16="http://schemas.microsoft.com/office/drawing/2014/main" id="{74262CDA-5B09-4E45-B930-A8ACC1C3BD7C}"/>
              </a:ext>
            </a:extLst>
          </p:cNvPr>
          <p:cNvSpPr>
            <a:spLocks noGrp="1"/>
          </p:cNvSpPr>
          <p:nvPr>
            <p:ph sz="quarter" idx="10"/>
          </p:nvPr>
        </p:nvSpPr>
        <p:spPr>
          <a:xfrm>
            <a:off x="838200" y="1219200"/>
            <a:ext cx="10515599" cy="3090797"/>
          </a:xfrm>
        </p:spPr>
        <p:txBody>
          <a:bodyPr vert="horz" lIns="91440" tIns="45720" rIns="91440" bIns="45720" rtlCol="0" anchor="t">
            <a:normAutofit fontScale="77500" lnSpcReduction="20000"/>
          </a:bodyPr>
          <a:lstStyle/>
          <a:p>
            <a:pPr algn="just"/>
            <a:r>
              <a:rPr lang="en-US" dirty="0">
                <a:latin typeface="Roboto"/>
                <a:ea typeface="Roboto"/>
              </a:rPr>
              <a:t>System integration was tested prior to ingesting data in the database.</a:t>
            </a:r>
          </a:p>
          <a:p>
            <a:pPr algn="just"/>
            <a:r>
              <a:rPr lang="en-US" dirty="0">
                <a:latin typeface="Roboto"/>
                <a:ea typeface="Roboto"/>
              </a:rPr>
              <a:t>The following piece of code was run to validate system connection. The py2neo is the package. It is open source and available to download using the PIP package manager.</a:t>
            </a:r>
          </a:p>
          <a:p>
            <a:r>
              <a:rPr lang="en-US" dirty="0">
                <a:latin typeface="Roboto"/>
                <a:ea typeface="Roboto"/>
              </a:rPr>
              <a:t>The neo4j is running on localhost and the authentication is passed as parameter.</a:t>
            </a:r>
          </a:p>
          <a:p>
            <a:pPr algn="just"/>
            <a:r>
              <a:rPr lang="en-US" dirty="0">
                <a:latin typeface="Roboto"/>
                <a:ea typeface="Roboto"/>
              </a:rPr>
              <a:t>We connect to the database and send a query which if runs without error means the database is connected.</a:t>
            </a:r>
          </a:p>
          <a:p>
            <a:pPr algn="just"/>
            <a:r>
              <a:rPr lang="en-US" dirty="0">
                <a:latin typeface="Roboto"/>
                <a:ea typeface="Roboto"/>
              </a:rPr>
              <a:t>Upon no error we print </a:t>
            </a:r>
            <a:r>
              <a:rPr lang="en-US" b="1" dirty="0">
                <a:latin typeface="Roboto"/>
                <a:ea typeface="Roboto"/>
              </a:rPr>
              <a:t>Connection Successful</a:t>
            </a:r>
            <a:endParaRPr lang="en-US" dirty="0">
              <a:latin typeface="Roboto"/>
              <a:ea typeface="Roboto"/>
            </a:endParaRPr>
          </a:p>
          <a:p>
            <a:r>
              <a:rPr lang="en-US" dirty="0">
                <a:latin typeface="Roboto"/>
                <a:ea typeface="Roboto"/>
              </a:rPr>
              <a:t>If the code returns some error we say the </a:t>
            </a:r>
            <a:r>
              <a:rPr lang="en-US" b="1" dirty="0">
                <a:latin typeface="Roboto"/>
                <a:ea typeface="Roboto"/>
              </a:rPr>
              <a:t>Connection Unsuccessful</a:t>
            </a:r>
          </a:p>
          <a:p>
            <a:endParaRPr lang="en-US" dirty="0">
              <a:latin typeface="Roboto"/>
              <a:ea typeface="Roboto"/>
            </a:endParaRPr>
          </a:p>
          <a:p>
            <a:pPr marL="0" indent="0">
              <a:buNone/>
            </a:pPr>
            <a:endParaRPr lang="en-US" dirty="0"/>
          </a:p>
          <a:p>
            <a:endParaRPr lang="en-US" dirty="0"/>
          </a:p>
          <a:p>
            <a:pPr marL="0" indent="0">
              <a:buNone/>
            </a:pPr>
            <a:endParaRPr lang="en-US" dirty="0"/>
          </a:p>
        </p:txBody>
      </p:sp>
      <p:pic>
        <p:nvPicPr>
          <p:cNvPr id="4" name="Picture 4" descr="Text&#10;&#10;Description automatically generated">
            <a:extLst>
              <a:ext uri="{FF2B5EF4-FFF2-40B4-BE49-F238E27FC236}">
                <a16:creationId xmlns:a16="http://schemas.microsoft.com/office/drawing/2014/main" id="{A9623AE2-7E45-41F3-9E1E-DA78B94B73FC}"/>
              </a:ext>
            </a:extLst>
          </p:cNvPr>
          <p:cNvPicPr>
            <a:picLocks noChangeAspect="1"/>
          </p:cNvPicPr>
          <p:nvPr/>
        </p:nvPicPr>
        <p:blipFill>
          <a:blip r:embed="rId2"/>
          <a:stretch>
            <a:fillRect/>
          </a:stretch>
        </p:blipFill>
        <p:spPr>
          <a:xfrm>
            <a:off x="1646517" y="4312573"/>
            <a:ext cx="8712199" cy="1893440"/>
          </a:xfrm>
          <a:prstGeom prst="rect">
            <a:avLst/>
          </a:prstGeom>
        </p:spPr>
      </p:pic>
    </p:spTree>
    <p:extLst>
      <p:ext uri="{BB962C8B-B14F-4D97-AF65-F5344CB8AC3E}">
        <p14:creationId xmlns:p14="http://schemas.microsoft.com/office/powerpoint/2010/main" val="1272483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725883E4-4C7C-4583-9ADD-0BCF677AC5B8}"/>
              </a:ext>
            </a:extLst>
          </p:cNvPr>
          <p:cNvPicPr>
            <a:picLocks noChangeAspect="1"/>
          </p:cNvPicPr>
          <p:nvPr/>
        </p:nvPicPr>
        <p:blipFill>
          <a:blip r:embed="rId2"/>
          <a:stretch>
            <a:fillRect/>
          </a:stretch>
        </p:blipFill>
        <p:spPr>
          <a:xfrm>
            <a:off x="1488515" y="2637959"/>
            <a:ext cx="2835087" cy="2217083"/>
          </a:xfrm>
          <a:prstGeom prst="rect">
            <a:avLst/>
          </a:prstGeom>
        </p:spPr>
      </p:pic>
      <p:pic>
        <p:nvPicPr>
          <p:cNvPr id="8" name="Picture 8">
            <a:extLst>
              <a:ext uri="{FF2B5EF4-FFF2-40B4-BE49-F238E27FC236}">
                <a16:creationId xmlns:a16="http://schemas.microsoft.com/office/drawing/2014/main" id="{8FDE8BE6-8319-41D0-9998-08DE48C82FB6}"/>
              </a:ext>
            </a:extLst>
          </p:cNvPr>
          <p:cNvPicPr>
            <a:picLocks noChangeAspect="1"/>
          </p:cNvPicPr>
          <p:nvPr/>
        </p:nvPicPr>
        <p:blipFill>
          <a:blip r:embed="rId3"/>
          <a:stretch>
            <a:fillRect/>
          </a:stretch>
        </p:blipFill>
        <p:spPr>
          <a:xfrm>
            <a:off x="5497422" y="3212541"/>
            <a:ext cx="4656043" cy="1000684"/>
          </a:xfrm>
          <a:prstGeom prst="rect">
            <a:avLst/>
          </a:prstGeom>
        </p:spPr>
      </p:pic>
      <p:sp>
        <p:nvSpPr>
          <p:cNvPr id="10" name="Content Placeholder 2">
            <a:extLst>
              <a:ext uri="{FF2B5EF4-FFF2-40B4-BE49-F238E27FC236}">
                <a16:creationId xmlns:a16="http://schemas.microsoft.com/office/drawing/2014/main" id="{07AF625E-7B48-4D85-B7C4-3260BB4A6EFF}"/>
              </a:ext>
            </a:extLst>
          </p:cNvPr>
          <p:cNvSpPr txBox="1">
            <a:spLocks/>
          </p:cNvSpPr>
          <p:nvPr/>
        </p:nvSpPr>
        <p:spPr>
          <a:xfrm>
            <a:off x="938306" y="509106"/>
            <a:ext cx="10515599" cy="1951173"/>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Roboto"/>
                <a:ea typeface="Roboto"/>
              </a:rPr>
              <a:t>For integration testing, we test the contents of both the input file and the data inserted in the database.</a:t>
            </a:r>
          </a:p>
          <a:p>
            <a:pPr algn="just"/>
            <a:r>
              <a:rPr lang="en-US" dirty="0">
                <a:latin typeface="Roboto"/>
                <a:ea typeface="Roboto"/>
              </a:rPr>
              <a:t>For Data validation we check the count of the rows of data in the neo4j database and the python script used for EDA.</a:t>
            </a:r>
          </a:p>
          <a:p>
            <a:pPr algn="just"/>
            <a:r>
              <a:rPr lang="en-US" dirty="0">
                <a:latin typeface="Roboto"/>
                <a:ea typeface="Roboto"/>
              </a:rPr>
              <a:t>The following is the output for the neo4j row count query.</a:t>
            </a:r>
          </a:p>
          <a:p>
            <a:r>
              <a:rPr lang="en-US" dirty="0">
                <a:latin typeface="Roboto"/>
                <a:ea typeface="Roboto"/>
              </a:rPr>
              <a:t>The match statement is used to match all the rows in the Complaint column, and we return the count of rows.</a:t>
            </a:r>
          </a:p>
        </p:txBody>
      </p:sp>
      <p:sp>
        <p:nvSpPr>
          <p:cNvPr id="12" name="Content Placeholder 2">
            <a:extLst>
              <a:ext uri="{FF2B5EF4-FFF2-40B4-BE49-F238E27FC236}">
                <a16:creationId xmlns:a16="http://schemas.microsoft.com/office/drawing/2014/main" id="{125E795C-99C5-43D9-B9D2-EEDFD1EC1A60}"/>
              </a:ext>
            </a:extLst>
          </p:cNvPr>
          <p:cNvSpPr txBox="1">
            <a:spLocks/>
          </p:cNvSpPr>
          <p:nvPr/>
        </p:nvSpPr>
        <p:spPr>
          <a:xfrm>
            <a:off x="963706" y="5390387"/>
            <a:ext cx="10515599" cy="88288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a:latin typeface="Roboto"/>
                <a:ea typeface="Roboto"/>
              </a:rPr>
              <a:t>Count of all rows was cross verified with the input csv file using Python.</a:t>
            </a:r>
            <a:endParaRPr lang="en-US" sz="1800"/>
          </a:p>
          <a:p>
            <a:pPr algn="just"/>
            <a:r>
              <a:rPr lang="en-US" sz="1800" dirty="0">
                <a:latin typeface="Roboto"/>
                <a:ea typeface="Roboto"/>
              </a:rPr>
              <a:t>This concludes integration testing</a:t>
            </a:r>
            <a:endParaRPr lang="en-US" sz="1800"/>
          </a:p>
        </p:txBody>
      </p:sp>
    </p:spTree>
    <p:extLst>
      <p:ext uri="{BB962C8B-B14F-4D97-AF65-F5344CB8AC3E}">
        <p14:creationId xmlns:p14="http://schemas.microsoft.com/office/powerpoint/2010/main" val="3824518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F4584-C2E7-4094-BB0D-D1E45F564024}"/>
              </a:ext>
            </a:extLst>
          </p:cNvPr>
          <p:cNvSpPr>
            <a:spLocks noGrp="1"/>
          </p:cNvSpPr>
          <p:nvPr>
            <p:ph type="title"/>
          </p:nvPr>
        </p:nvSpPr>
        <p:spPr/>
        <p:txBody>
          <a:bodyPr>
            <a:normAutofit/>
          </a:bodyPr>
          <a:lstStyle/>
          <a:p>
            <a:r>
              <a:rPr lang="en-US" dirty="0">
                <a:latin typeface="Rockwell"/>
                <a:ea typeface="Roboto"/>
                <a:cs typeface="Raavi"/>
              </a:rPr>
              <a:t>User acceptance testing</a:t>
            </a:r>
            <a:endParaRPr lang="en-US" dirty="0"/>
          </a:p>
        </p:txBody>
      </p:sp>
      <p:sp>
        <p:nvSpPr>
          <p:cNvPr id="3" name="Content Placeholder 2">
            <a:extLst>
              <a:ext uri="{FF2B5EF4-FFF2-40B4-BE49-F238E27FC236}">
                <a16:creationId xmlns:a16="http://schemas.microsoft.com/office/drawing/2014/main" id="{D92DF361-E51E-488E-BF5B-DD5646B92E26}"/>
              </a:ext>
            </a:extLst>
          </p:cNvPr>
          <p:cNvSpPr>
            <a:spLocks noGrp="1"/>
          </p:cNvSpPr>
          <p:nvPr>
            <p:ph sz="quarter" idx="10"/>
          </p:nvPr>
        </p:nvSpPr>
        <p:spPr>
          <a:xfrm>
            <a:off x="838200" y="1858294"/>
            <a:ext cx="10515599" cy="3826291"/>
          </a:xfrm>
        </p:spPr>
        <p:txBody>
          <a:bodyPr vert="horz" lIns="91440" tIns="45720" rIns="91440" bIns="45720" rtlCol="0" anchor="t">
            <a:normAutofit fontScale="85000" lnSpcReduction="20000"/>
          </a:bodyPr>
          <a:lstStyle/>
          <a:p>
            <a:pPr algn="just"/>
            <a:r>
              <a:rPr lang="en-US" dirty="0">
                <a:latin typeface="Roboto"/>
                <a:ea typeface="Roboto"/>
              </a:rPr>
              <a:t>User Acceptance Testing, also known as UAT testing means </a:t>
            </a:r>
            <a:r>
              <a:rPr lang="en-US" b="1" dirty="0">
                <a:latin typeface="Roboto"/>
                <a:ea typeface="Roboto"/>
              </a:rPr>
              <a:t>A process of verifying that a solution works for the user.</a:t>
            </a:r>
            <a:endParaRPr lang="en-US" dirty="0">
              <a:latin typeface="Roboto"/>
              <a:ea typeface="Roboto"/>
            </a:endParaRPr>
          </a:p>
          <a:p>
            <a:pPr algn="just"/>
            <a:r>
              <a:rPr lang="en-US" dirty="0">
                <a:latin typeface="Roboto"/>
                <a:ea typeface="Roboto"/>
              </a:rPr>
              <a:t>The ideal workflow will ideally be a user entering the data and it will successfully get inserted into the database.</a:t>
            </a:r>
          </a:p>
          <a:p>
            <a:pPr algn="just"/>
            <a:r>
              <a:rPr lang="en-US" dirty="0">
                <a:latin typeface="Roboto"/>
                <a:ea typeface="Roboto"/>
              </a:rPr>
              <a:t>The issue that could arise in this is the data is either invalid or has inconsistencies.</a:t>
            </a:r>
          </a:p>
          <a:p>
            <a:pPr algn="just"/>
            <a:r>
              <a:rPr lang="en-US" dirty="0">
                <a:latin typeface="Roboto"/>
                <a:ea typeface="Roboto"/>
              </a:rPr>
              <a:t>To validate the user can check the data that is to be inserted in the database using the python script to count the number of rows. Then we use a second script to check the amount of rows in the neo4j.</a:t>
            </a:r>
          </a:p>
          <a:p>
            <a:r>
              <a:rPr lang="en-US" dirty="0">
                <a:latin typeface="Roboto"/>
                <a:ea typeface="Roboto"/>
              </a:rPr>
              <a:t>If the output of both the query and the python code match then we can conclude the application is working perfectly and this concludes user acceptance testing.</a:t>
            </a:r>
          </a:p>
        </p:txBody>
      </p:sp>
    </p:spTree>
    <p:extLst>
      <p:ext uri="{BB962C8B-B14F-4D97-AF65-F5344CB8AC3E}">
        <p14:creationId xmlns:p14="http://schemas.microsoft.com/office/powerpoint/2010/main" val="281084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9EAB-B3E4-674E-BEB7-1B83011502E1}"/>
              </a:ext>
            </a:extLst>
          </p:cNvPr>
          <p:cNvSpPr>
            <a:spLocks noGrp="1"/>
          </p:cNvSpPr>
          <p:nvPr>
            <p:ph type="title"/>
          </p:nvPr>
        </p:nvSpPr>
        <p:spPr>
          <a:xfrm>
            <a:off x="838200" y="365125"/>
            <a:ext cx="10515600" cy="803275"/>
          </a:xfrm>
        </p:spPr>
        <p:txBody>
          <a:bodyPr/>
          <a:lstStyle/>
          <a:p>
            <a:r>
              <a:rPr lang="en-US" dirty="0"/>
              <a:t>Challenges Encountered</a:t>
            </a:r>
          </a:p>
        </p:txBody>
      </p:sp>
      <p:sp>
        <p:nvSpPr>
          <p:cNvPr id="3" name="Content Placeholder 2">
            <a:extLst>
              <a:ext uri="{FF2B5EF4-FFF2-40B4-BE49-F238E27FC236}">
                <a16:creationId xmlns:a16="http://schemas.microsoft.com/office/drawing/2014/main" id="{E6A4D446-3FDF-A843-91A9-6EDAD37A39D3}"/>
              </a:ext>
            </a:extLst>
          </p:cNvPr>
          <p:cNvSpPr>
            <a:spLocks noGrp="1"/>
          </p:cNvSpPr>
          <p:nvPr>
            <p:ph sz="quarter" idx="10"/>
          </p:nvPr>
        </p:nvSpPr>
        <p:spPr>
          <a:xfrm>
            <a:off x="838200" y="1270000"/>
            <a:ext cx="10515599" cy="5057055"/>
          </a:xfrm>
        </p:spPr>
        <p:txBody>
          <a:bodyPr vert="horz" lIns="91440" tIns="45720" rIns="91440" bIns="45720" rtlCol="0" anchor="t">
            <a:normAutofit fontScale="92500" lnSpcReduction="20000"/>
          </a:bodyPr>
          <a:lstStyle/>
          <a:p>
            <a:pPr marL="0" indent="0" algn="just">
              <a:buNone/>
            </a:pPr>
            <a:r>
              <a:rPr lang="en-US"/>
              <a:t>The following are the challenges we encountered</a:t>
            </a:r>
            <a:endParaRPr lang="en-US" dirty="0"/>
          </a:p>
          <a:p>
            <a:pPr algn="just"/>
            <a:r>
              <a:rPr lang="en-US">
                <a:latin typeface="Roboto"/>
                <a:ea typeface="Roboto"/>
              </a:rPr>
              <a:t>Data </a:t>
            </a:r>
            <a:r>
              <a:rPr lang="en-US" dirty="0">
                <a:latin typeface="Roboto"/>
                <a:ea typeface="Roboto"/>
              </a:rPr>
              <a:t>mapping</a:t>
            </a:r>
          </a:p>
          <a:p>
            <a:pPr lvl="1" algn="just"/>
            <a:r>
              <a:rPr lang="en-US" dirty="0">
                <a:latin typeface="Roboto"/>
                <a:ea typeface="Roboto"/>
              </a:rPr>
              <a:t>Here we had to collectively understand what the data provided to us contained.</a:t>
            </a:r>
          </a:p>
          <a:p>
            <a:pPr lvl="1" algn="just"/>
            <a:r>
              <a:rPr lang="en-US" dirty="0">
                <a:latin typeface="Roboto"/>
                <a:ea typeface="Roboto"/>
              </a:rPr>
              <a:t>We had to understand the relationship between the </a:t>
            </a:r>
            <a:r>
              <a:rPr lang="en-US">
                <a:latin typeface="Roboto"/>
                <a:ea typeface="Roboto"/>
              </a:rPr>
              <a:t>columns.</a:t>
            </a:r>
            <a:endParaRPr lang="en-US" dirty="0">
              <a:latin typeface="Roboto"/>
              <a:ea typeface="Roboto"/>
            </a:endParaRPr>
          </a:p>
          <a:p>
            <a:pPr algn="just"/>
            <a:r>
              <a:rPr lang="en-US">
                <a:latin typeface="Roboto"/>
                <a:ea typeface="Roboto"/>
              </a:rPr>
              <a:t>Data </a:t>
            </a:r>
            <a:r>
              <a:rPr lang="en-US" dirty="0">
                <a:latin typeface="Roboto"/>
                <a:ea typeface="Roboto"/>
              </a:rPr>
              <a:t>visualization</a:t>
            </a:r>
            <a:endParaRPr lang="en-US"/>
          </a:p>
          <a:p>
            <a:pPr lvl="1" algn="just"/>
            <a:r>
              <a:rPr lang="en-US" dirty="0">
                <a:latin typeface="Roboto"/>
                <a:ea typeface="Roboto"/>
              </a:rPr>
              <a:t>For visualization, a new package had to installed to build interactive graphs and plots</a:t>
            </a:r>
          </a:p>
          <a:p>
            <a:pPr lvl="1" algn="just"/>
            <a:r>
              <a:rPr lang="en-US" dirty="0">
                <a:latin typeface="Roboto"/>
                <a:ea typeface="Roboto"/>
              </a:rPr>
              <a:t>Zip code and State relationship had to be built to plot the data on an interactive map</a:t>
            </a:r>
          </a:p>
          <a:p>
            <a:pPr algn="just"/>
            <a:r>
              <a:rPr lang="en-US">
                <a:latin typeface="Roboto"/>
                <a:ea typeface="Roboto"/>
              </a:rPr>
              <a:t>Neo4j</a:t>
            </a:r>
          </a:p>
          <a:p>
            <a:pPr lvl="1" algn="just"/>
            <a:r>
              <a:rPr lang="en-US" dirty="0">
                <a:latin typeface="Roboto"/>
                <a:ea typeface="Roboto"/>
              </a:rPr>
              <a:t>The concepts and inner working of this new database had a learning curve.</a:t>
            </a:r>
          </a:p>
          <a:p>
            <a:pPr lvl="1" algn="just"/>
            <a:r>
              <a:rPr lang="en-US" dirty="0">
                <a:latin typeface="Roboto"/>
                <a:ea typeface="Roboto"/>
              </a:rPr>
              <a:t>The working knowledge of how nodes and relations are built in Neo4j had to be figured out.</a:t>
            </a:r>
          </a:p>
          <a:p>
            <a:pPr lvl="1"/>
            <a:r>
              <a:rPr lang="en-US" dirty="0">
                <a:latin typeface="Roboto"/>
                <a:ea typeface="Roboto"/>
              </a:rPr>
              <a:t>New syntax had to me understood to efficiently query the database and insert data into it.</a:t>
            </a:r>
          </a:p>
        </p:txBody>
      </p:sp>
    </p:spTree>
    <p:extLst>
      <p:ext uri="{BB962C8B-B14F-4D97-AF65-F5344CB8AC3E}">
        <p14:creationId xmlns:p14="http://schemas.microsoft.com/office/powerpoint/2010/main" val="3585474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2C214-268F-41AA-888E-497AB67CB9FB}"/>
              </a:ext>
            </a:extLst>
          </p:cNvPr>
          <p:cNvSpPr>
            <a:spLocks noGrp="1"/>
          </p:cNvSpPr>
          <p:nvPr>
            <p:ph type="title"/>
          </p:nvPr>
        </p:nvSpPr>
        <p:spPr>
          <a:xfrm>
            <a:off x="604935" y="396227"/>
            <a:ext cx="10515600" cy="1325563"/>
          </a:xfrm>
        </p:spPr>
        <p:txBody>
          <a:bodyPr>
            <a:normAutofit/>
          </a:bodyPr>
          <a:lstStyle/>
          <a:p>
            <a:r>
              <a:rPr lang="en-US" b="1" dirty="0">
                <a:latin typeface="Rockwell"/>
                <a:ea typeface="Roboto"/>
                <a:cs typeface="Raavi"/>
              </a:rPr>
              <a:t>End User Instructions</a:t>
            </a:r>
            <a:br>
              <a:rPr lang="en-US" b="1" dirty="0">
                <a:latin typeface="Rockwell"/>
                <a:ea typeface="Roboto"/>
                <a:cs typeface="Raavi"/>
              </a:rPr>
            </a:br>
            <a:r>
              <a:rPr lang="en-US" dirty="0">
                <a:latin typeface="Rockwell"/>
                <a:ea typeface="Roboto"/>
                <a:cs typeface="Raavi"/>
              </a:rPr>
              <a:t>Database Creation and loading</a:t>
            </a:r>
            <a:endParaRPr lang="en-US"/>
          </a:p>
        </p:txBody>
      </p:sp>
      <p:sp>
        <p:nvSpPr>
          <p:cNvPr id="3" name="Content Placeholder 2">
            <a:extLst>
              <a:ext uri="{FF2B5EF4-FFF2-40B4-BE49-F238E27FC236}">
                <a16:creationId xmlns:a16="http://schemas.microsoft.com/office/drawing/2014/main" id="{B3AC6752-C017-4796-8DD4-38FFE0EF5777}"/>
              </a:ext>
            </a:extLst>
          </p:cNvPr>
          <p:cNvSpPr>
            <a:spLocks noGrp="1"/>
          </p:cNvSpPr>
          <p:nvPr>
            <p:ph sz="quarter" idx="10"/>
          </p:nvPr>
        </p:nvSpPr>
        <p:spPr/>
        <p:txBody>
          <a:bodyPr vert="horz" lIns="91440" tIns="45720" rIns="91440" bIns="45720" rtlCol="0" anchor="t">
            <a:normAutofit/>
          </a:bodyPr>
          <a:lstStyle/>
          <a:p>
            <a:pPr marL="457200" indent="-457200" algn="just"/>
            <a:r>
              <a:rPr lang="en-US" dirty="0">
                <a:latin typeface="Roboto"/>
                <a:ea typeface="Roboto"/>
              </a:rPr>
              <a:t>Open Neo4j and create a project, followed by creating a local database.</a:t>
            </a:r>
            <a:endParaRPr lang="en-US" b="1" u="sng" dirty="0"/>
          </a:p>
          <a:p>
            <a:pPr marL="457200" indent="-457200" algn="just"/>
            <a:r>
              <a:rPr lang="en-US" dirty="0">
                <a:latin typeface="Roboto"/>
                <a:ea typeface="Roboto"/>
              </a:rPr>
              <a:t>Load the Post_EDA.csv file to the import folder.</a:t>
            </a:r>
          </a:p>
          <a:p>
            <a:pPr marL="457200" indent="-457200" algn="just"/>
            <a:r>
              <a:rPr lang="en-US" dirty="0">
                <a:latin typeface="Roboto"/>
                <a:ea typeface="Roboto"/>
              </a:rPr>
              <a:t>Start and then open the database.</a:t>
            </a:r>
          </a:p>
          <a:p>
            <a:pPr marL="457200" indent="-457200" algn="just"/>
            <a:r>
              <a:rPr lang="en-US" dirty="0">
                <a:latin typeface="Roboto"/>
                <a:ea typeface="Roboto"/>
              </a:rPr>
              <a:t>Create constraints followed by nodes and relationships.</a:t>
            </a:r>
          </a:p>
          <a:p>
            <a:pPr marL="457200" indent="-457200" algn="just"/>
            <a:r>
              <a:rPr lang="en-US" dirty="0">
                <a:latin typeface="Roboto"/>
                <a:ea typeface="Roboto"/>
              </a:rPr>
              <a:t>Visualize the schema.</a:t>
            </a:r>
          </a:p>
          <a:p>
            <a:pPr marL="457200" indent="-457200"/>
            <a:endParaRPr lang="en-US" dirty="0"/>
          </a:p>
        </p:txBody>
      </p:sp>
    </p:spTree>
    <p:extLst>
      <p:ext uri="{BB962C8B-B14F-4D97-AF65-F5344CB8AC3E}">
        <p14:creationId xmlns:p14="http://schemas.microsoft.com/office/powerpoint/2010/main" val="4002811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CBEE6-2AA0-4243-81EB-0648D02DC07A}"/>
              </a:ext>
            </a:extLst>
          </p:cNvPr>
          <p:cNvSpPr>
            <a:spLocks noGrp="1"/>
          </p:cNvSpPr>
          <p:nvPr>
            <p:ph type="title"/>
          </p:nvPr>
        </p:nvSpPr>
        <p:spPr>
          <a:xfrm>
            <a:off x="838200" y="365125"/>
            <a:ext cx="10515600" cy="478155"/>
          </a:xfrm>
        </p:spPr>
        <p:txBody>
          <a:bodyPr>
            <a:normAutofit fontScale="90000"/>
          </a:bodyPr>
          <a:lstStyle/>
          <a:p>
            <a:endParaRPr lang="en-US" dirty="0"/>
          </a:p>
        </p:txBody>
      </p:sp>
      <p:pic>
        <p:nvPicPr>
          <p:cNvPr id="4" name="Picture 3" descr="Graphical user interface, application&#10;&#10;Description automatically generated">
            <a:extLst>
              <a:ext uri="{FF2B5EF4-FFF2-40B4-BE49-F238E27FC236}">
                <a16:creationId xmlns:a16="http://schemas.microsoft.com/office/drawing/2014/main" id="{26167513-F156-E640-96C2-28EE909311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39" y="1061720"/>
            <a:ext cx="9556305" cy="5334000"/>
          </a:xfrm>
          <a:prstGeom prst="rect">
            <a:avLst/>
          </a:prstGeom>
        </p:spPr>
      </p:pic>
      <p:sp>
        <p:nvSpPr>
          <p:cNvPr id="5" name="TextBox 4">
            <a:extLst>
              <a:ext uri="{FF2B5EF4-FFF2-40B4-BE49-F238E27FC236}">
                <a16:creationId xmlns:a16="http://schemas.microsoft.com/office/drawing/2014/main" id="{6956D8A7-F938-F942-BD7F-BB113DB1A77F}"/>
              </a:ext>
            </a:extLst>
          </p:cNvPr>
          <p:cNvSpPr txBox="1"/>
          <p:nvPr/>
        </p:nvSpPr>
        <p:spPr>
          <a:xfrm>
            <a:off x="180739" y="876051"/>
            <a:ext cx="2206053" cy="246221"/>
          </a:xfrm>
          <a:prstGeom prst="rect">
            <a:avLst/>
          </a:prstGeom>
          <a:noFill/>
        </p:spPr>
        <p:txBody>
          <a:bodyPr wrap="none" rtlCol="0">
            <a:spAutoFit/>
          </a:bodyPr>
          <a:lstStyle/>
          <a:p>
            <a:r>
              <a:rPr lang="en-US" sz="1000" dirty="0"/>
              <a:t>% of Products that receive complaints</a:t>
            </a:r>
          </a:p>
        </p:txBody>
      </p:sp>
      <p:sp>
        <p:nvSpPr>
          <p:cNvPr id="6" name="TextBox 5">
            <a:extLst>
              <a:ext uri="{FF2B5EF4-FFF2-40B4-BE49-F238E27FC236}">
                <a16:creationId xmlns:a16="http://schemas.microsoft.com/office/drawing/2014/main" id="{86915AFC-5B47-FB4E-B674-9BCF6F7E5B58}"/>
              </a:ext>
            </a:extLst>
          </p:cNvPr>
          <p:cNvSpPr txBox="1"/>
          <p:nvPr/>
        </p:nvSpPr>
        <p:spPr>
          <a:xfrm>
            <a:off x="3304340" y="874168"/>
            <a:ext cx="2310248" cy="246221"/>
          </a:xfrm>
          <a:prstGeom prst="rect">
            <a:avLst/>
          </a:prstGeom>
          <a:noFill/>
        </p:spPr>
        <p:txBody>
          <a:bodyPr wrap="none" rtlCol="0">
            <a:spAutoFit/>
          </a:bodyPr>
          <a:lstStyle/>
          <a:p>
            <a:r>
              <a:rPr lang="en-US" sz="1000" dirty="0"/>
              <a:t>Top 10 Companies with max complaints</a:t>
            </a:r>
          </a:p>
        </p:txBody>
      </p:sp>
      <p:sp>
        <p:nvSpPr>
          <p:cNvPr id="7" name="TextBox 6">
            <a:extLst>
              <a:ext uri="{FF2B5EF4-FFF2-40B4-BE49-F238E27FC236}">
                <a16:creationId xmlns:a16="http://schemas.microsoft.com/office/drawing/2014/main" id="{AC8AAAAA-F742-114A-A7DA-4207D4172E2F}"/>
              </a:ext>
            </a:extLst>
          </p:cNvPr>
          <p:cNvSpPr txBox="1"/>
          <p:nvPr/>
        </p:nvSpPr>
        <p:spPr>
          <a:xfrm>
            <a:off x="7360920" y="874167"/>
            <a:ext cx="1988045" cy="246221"/>
          </a:xfrm>
          <a:prstGeom prst="rect">
            <a:avLst/>
          </a:prstGeom>
          <a:noFill/>
        </p:spPr>
        <p:txBody>
          <a:bodyPr wrap="none" rtlCol="0">
            <a:spAutoFit/>
          </a:bodyPr>
          <a:lstStyle/>
          <a:p>
            <a:r>
              <a:rPr lang="en-US" sz="1000" dirty="0"/>
              <a:t>Medium of submitting complaints</a:t>
            </a:r>
          </a:p>
        </p:txBody>
      </p:sp>
      <p:sp>
        <p:nvSpPr>
          <p:cNvPr id="8" name="TextBox 7">
            <a:extLst>
              <a:ext uri="{FF2B5EF4-FFF2-40B4-BE49-F238E27FC236}">
                <a16:creationId xmlns:a16="http://schemas.microsoft.com/office/drawing/2014/main" id="{1B1FAD89-1CF1-7048-BD2F-99B3679EFE53}"/>
              </a:ext>
            </a:extLst>
          </p:cNvPr>
          <p:cNvSpPr txBox="1"/>
          <p:nvPr/>
        </p:nvSpPr>
        <p:spPr>
          <a:xfrm>
            <a:off x="5946710" y="2687216"/>
            <a:ext cx="1939955" cy="246221"/>
          </a:xfrm>
          <a:prstGeom prst="rect">
            <a:avLst/>
          </a:prstGeom>
          <a:noFill/>
        </p:spPr>
        <p:txBody>
          <a:bodyPr wrap="none" rtlCol="0">
            <a:spAutoFit/>
          </a:bodyPr>
          <a:lstStyle/>
          <a:p>
            <a:r>
              <a:rPr lang="en-US" sz="1000" dirty="0"/>
              <a:t>Number of complaints each year</a:t>
            </a:r>
          </a:p>
        </p:txBody>
      </p:sp>
      <p:sp>
        <p:nvSpPr>
          <p:cNvPr id="9" name="TextBox 8">
            <a:extLst>
              <a:ext uri="{FF2B5EF4-FFF2-40B4-BE49-F238E27FC236}">
                <a16:creationId xmlns:a16="http://schemas.microsoft.com/office/drawing/2014/main" id="{B82FFAC4-80E3-444A-A540-3E00A784B614}"/>
              </a:ext>
            </a:extLst>
          </p:cNvPr>
          <p:cNvSpPr txBox="1"/>
          <p:nvPr/>
        </p:nvSpPr>
        <p:spPr>
          <a:xfrm>
            <a:off x="6208200" y="6149499"/>
            <a:ext cx="2305439" cy="246221"/>
          </a:xfrm>
          <a:prstGeom prst="rect">
            <a:avLst/>
          </a:prstGeom>
          <a:noFill/>
        </p:spPr>
        <p:txBody>
          <a:bodyPr wrap="none" rtlCol="0">
            <a:spAutoFit/>
          </a:bodyPr>
          <a:lstStyle/>
          <a:p>
            <a:r>
              <a:rPr lang="en-US" sz="1000" dirty="0"/>
              <a:t>Timely Response given by the company</a:t>
            </a:r>
          </a:p>
        </p:txBody>
      </p:sp>
      <p:cxnSp>
        <p:nvCxnSpPr>
          <p:cNvPr id="11" name="Straight Arrow Connector 10">
            <a:extLst>
              <a:ext uri="{FF2B5EF4-FFF2-40B4-BE49-F238E27FC236}">
                <a16:creationId xmlns:a16="http://schemas.microsoft.com/office/drawing/2014/main" id="{9E2050EC-1CB3-9B4C-9BCD-E28F5371A257}"/>
              </a:ext>
            </a:extLst>
          </p:cNvPr>
          <p:cNvCxnSpPr>
            <a:cxnSpLocks/>
          </p:cNvCxnSpPr>
          <p:nvPr/>
        </p:nvCxnSpPr>
        <p:spPr>
          <a:xfrm flipH="1" flipV="1">
            <a:off x="6657975" y="5796280"/>
            <a:ext cx="350045" cy="35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441FBC-0587-8E4E-80DA-3B6D92141453}"/>
              </a:ext>
            </a:extLst>
          </p:cNvPr>
          <p:cNvCxnSpPr>
            <a:cxnSpLocks/>
          </p:cNvCxnSpPr>
          <p:nvPr/>
        </p:nvCxnSpPr>
        <p:spPr>
          <a:xfrm flipV="1">
            <a:off x="7565231" y="5796280"/>
            <a:ext cx="321434" cy="353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3D3181D-F903-C44F-9A8A-31B2C974DFFB}"/>
              </a:ext>
            </a:extLst>
          </p:cNvPr>
          <p:cNvSpPr txBox="1"/>
          <p:nvPr/>
        </p:nvSpPr>
        <p:spPr>
          <a:xfrm>
            <a:off x="685805" y="6199900"/>
            <a:ext cx="960519" cy="246221"/>
          </a:xfrm>
          <a:prstGeom prst="rect">
            <a:avLst/>
          </a:prstGeom>
          <a:noFill/>
        </p:spPr>
        <p:txBody>
          <a:bodyPr wrap="none" rtlCol="0">
            <a:spAutoFit/>
          </a:bodyPr>
          <a:lstStyle/>
          <a:p>
            <a:r>
              <a:rPr lang="en-US" sz="1000" dirty="0"/>
              <a:t>Dispute Denial</a:t>
            </a:r>
          </a:p>
        </p:txBody>
      </p:sp>
      <p:sp>
        <p:nvSpPr>
          <p:cNvPr id="21" name="TextBox 20">
            <a:extLst>
              <a:ext uri="{FF2B5EF4-FFF2-40B4-BE49-F238E27FC236}">
                <a16:creationId xmlns:a16="http://schemas.microsoft.com/office/drawing/2014/main" id="{FCEA6A34-CB33-2E46-AB81-E2142A2A8629}"/>
              </a:ext>
            </a:extLst>
          </p:cNvPr>
          <p:cNvSpPr txBox="1"/>
          <p:nvPr/>
        </p:nvSpPr>
        <p:spPr>
          <a:xfrm>
            <a:off x="9737044" y="997277"/>
            <a:ext cx="1746332" cy="246221"/>
          </a:xfrm>
          <a:prstGeom prst="rect">
            <a:avLst/>
          </a:prstGeom>
          <a:noFill/>
        </p:spPr>
        <p:txBody>
          <a:bodyPr wrap="square" lIns="91440" tIns="45720" rIns="91440" bIns="45720" rtlCol="0" anchor="t">
            <a:spAutoFit/>
          </a:bodyPr>
          <a:lstStyle/>
          <a:p>
            <a:pPr algn="just"/>
            <a:r>
              <a:rPr lang="en-US" sz="1000" dirty="0">
                <a:cs typeface="Segoe UI Light"/>
              </a:rPr>
              <a:t>Dashboard View</a:t>
            </a:r>
            <a:endParaRPr lang="en-US" dirty="0"/>
          </a:p>
        </p:txBody>
      </p:sp>
    </p:spTree>
    <p:extLst>
      <p:ext uri="{BB962C8B-B14F-4D97-AF65-F5344CB8AC3E}">
        <p14:creationId xmlns:p14="http://schemas.microsoft.com/office/powerpoint/2010/main" val="4184150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69031-AAD4-EB4D-8BF1-48BEB3CC6BD1}"/>
              </a:ext>
            </a:extLst>
          </p:cNvPr>
          <p:cNvSpPr>
            <a:spLocks noGrp="1"/>
          </p:cNvSpPr>
          <p:nvPr>
            <p:ph type="title"/>
          </p:nvPr>
        </p:nvSpPr>
        <p:spPr>
          <a:xfrm>
            <a:off x="838200" y="108991"/>
            <a:ext cx="10502794" cy="1069428"/>
          </a:xfrm>
        </p:spPr>
        <p:txBody>
          <a:bodyPr/>
          <a:lstStyle/>
          <a:p>
            <a:r>
              <a:rPr lang="en-US" dirty="0" err="1"/>
              <a:t>Velero</a:t>
            </a:r>
            <a:endParaRPr lang="en-US" dirty="0"/>
          </a:p>
        </p:txBody>
      </p:sp>
      <p:sp>
        <p:nvSpPr>
          <p:cNvPr id="3" name="Content Placeholder 2">
            <a:extLst>
              <a:ext uri="{FF2B5EF4-FFF2-40B4-BE49-F238E27FC236}">
                <a16:creationId xmlns:a16="http://schemas.microsoft.com/office/drawing/2014/main" id="{3F17F1B3-C85D-D34D-8516-DDEF37DC56EA}"/>
              </a:ext>
            </a:extLst>
          </p:cNvPr>
          <p:cNvSpPr>
            <a:spLocks noGrp="1"/>
          </p:cNvSpPr>
          <p:nvPr>
            <p:ph sz="quarter" idx="10"/>
          </p:nvPr>
        </p:nvSpPr>
        <p:spPr>
          <a:xfrm>
            <a:off x="697327" y="910598"/>
            <a:ext cx="10650069" cy="5416457"/>
          </a:xfrm>
        </p:spPr>
        <p:txBody>
          <a:bodyPr vert="horz" lIns="91440" tIns="45720" rIns="91440" bIns="45720" rtlCol="0" anchor="t">
            <a:normAutofit/>
          </a:bodyPr>
          <a:lstStyle/>
          <a:p>
            <a:r>
              <a:rPr lang="en-US" dirty="0">
                <a:latin typeface="Roboto"/>
                <a:ea typeface="Roboto"/>
              </a:rPr>
              <a:t>Milestones/ Tasks </a:t>
            </a:r>
            <a:endParaRPr lang="en-US">
              <a:latin typeface="Roboto"/>
              <a:ea typeface="Roboto"/>
            </a:endParaRPr>
          </a:p>
          <a:p>
            <a:endParaRPr lang="en-US" dirty="0">
              <a:latin typeface="Roboto"/>
              <a:ea typeface="Roboto"/>
            </a:endParaRPr>
          </a:p>
        </p:txBody>
      </p:sp>
      <p:pic>
        <p:nvPicPr>
          <p:cNvPr id="4" name="Picture 4" descr="Table&#10;&#10;Description automatically generated">
            <a:extLst>
              <a:ext uri="{FF2B5EF4-FFF2-40B4-BE49-F238E27FC236}">
                <a16:creationId xmlns:a16="http://schemas.microsoft.com/office/drawing/2014/main" id="{03771F47-D1EE-4E14-8264-ECAE18075EE5}"/>
              </a:ext>
            </a:extLst>
          </p:cNvPr>
          <p:cNvPicPr>
            <a:picLocks noChangeAspect="1"/>
          </p:cNvPicPr>
          <p:nvPr/>
        </p:nvPicPr>
        <p:blipFill>
          <a:blip r:embed="rId2"/>
          <a:stretch>
            <a:fillRect/>
          </a:stretch>
        </p:blipFill>
        <p:spPr>
          <a:xfrm>
            <a:off x="837561" y="1252346"/>
            <a:ext cx="9415501" cy="5172940"/>
          </a:xfrm>
          <a:prstGeom prst="rect">
            <a:avLst/>
          </a:prstGeom>
        </p:spPr>
      </p:pic>
    </p:spTree>
    <p:extLst>
      <p:ext uri="{BB962C8B-B14F-4D97-AF65-F5344CB8AC3E}">
        <p14:creationId xmlns:p14="http://schemas.microsoft.com/office/powerpoint/2010/main" val="1819458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C1AC-DB37-438B-B82A-DFD29D65A022}"/>
              </a:ext>
            </a:extLst>
          </p:cNvPr>
          <p:cNvSpPr>
            <a:spLocks noGrp="1"/>
          </p:cNvSpPr>
          <p:nvPr>
            <p:ph type="title"/>
          </p:nvPr>
        </p:nvSpPr>
        <p:spPr/>
        <p:txBody>
          <a:bodyPr/>
          <a:lstStyle/>
          <a:p>
            <a:r>
              <a:rPr lang="en-US" dirty="0">
                <a:latin typeface="Rockwell"/>
                <a:ea typeface="Roboto"/>
                <a:cs typeface="Raavi"/>
              </a:rPr>
              <a:t>End User Instructions</a:t>
            </a:r>
            <a:endParaRPr lang="en-US" dirty="0"/>
          </a:p>
        </p:txBody>
      </p:sp>
      <p:sp>
        <p:nvSpPr>
          <p:cNvPr id="3" name="Content Placeholder 2">
            <a:extLst>
              <a:ext uri="{FF2B5EF4-FFF2-40B4-BE49-F238E27FC236}">
                <a16:creationId xmlns:a16="http://schemas.microsoft.com/office/drawing/2014/main" id="{5D1FA22B-8F57-40E4-965E-B1196F8476A8}"/>
              </a:ext>
            </a:extLst>
          </p:cNvPr>
          <p:cNvSpPr>
            <a:spLocks noGrp="1"/>
          </p:cNvSpPr>
          <p:nvPr>
            <p:ph sz="quarter" idx="10"/>
          </p:nvPr>
        </p:nvSpPr>
        <p:spPr>
          <a:xfrm>
            <a:off x="830943" y="1335780"/>
            <a:ext cx="10522856" cy="4991275"/>
          </a:xfrm>
        </p:spPr>
        <p:txBody>
          <a:bodyPr vert="horz" lIns="91440" tIns="45720" rIns="91440" bIns="45720" rtlCol="0" anchor="t">
            <a:normAutofit fontScale="85000" lnSpcReduction="20000"/>
          </a:bodyPr>
          <a:lstStyle/>
          <a:p>
            <a:pPr algn="just">
              <a:lnSpc>
                <a:spcPct val="100000"/>
              </a:lnSpc>
              <a:spcBef>
                <a:spcPts val="0"/>
              </a:spcBef>
            </a:pPr>
            <a:r>
              <a:rPr lang="en-US" dirty="0">
                <a:latin typeface="Roboto"/>
                <a:ea typeface="Roboto"/>
              </a:rPr>
              <a:t>This Dashboard can help consumers decide the products and services that they should avail, considering the number of complaints received.</a:t>
            </a:r>
          </a:p>
          <a:p>
            <a:pPr algn="just">
              <a:lnSpc>
                <a:spcPct val="100000"/>
              </a:lnSpc>
              <a:spcBef>
                <a:spcPts val="0"/>
              </a:spcBef>
            </a:pPr>
            <a:endParaRPr lang="en-US" dirty="0"/>
          </a:p>
          <a:p>
            <a:pPr algn="just">
              <a:lnSpc>
                <a:spcPct val="100000"/>
              </a:lnSpc>
              <a:spcBef>
                <a:spcPts val="0"/>
              </a:spcBef>
            </a:pPr>
            <a:r>
              <a:rPr lang="en-US" dirty="0">
                <a:latin typeface="Roboto"/>
                <a:ea typeface="Roboto"/>
              </a:rPr>
              <a:t>It can also help CFPB keep a check on certain states to reduce the number of complaints in the future.</a:t>
            </a:r>
          </a:p>
          <a:p>
            <a:pPr algn="just">
              <a:lnSpc>
                <a:spcPct val="100000"/>
              </a:lnSpc>
              <a:spcBef>
                <a:spcPts val="0"/>
              </a:spcBef>
            </a:pPr>
            <a:endParaRPr lang="en-US" dirty="0"/>
          </a:p>
          <a:p>
            <a:pPr algn="just">
              <a:lnSpc>
                <a:spcPct val="100000"/>
              </a:lnSpc>
              <a:spcBef>
                <a:spcPts val="0"/>
              </a:spcBef>
            </a:pPr>
            <a:r>
              <a:rPr lang="en-US" dirty="0">
                <a:latin typeface="Roboto"/>
                <a:ea typeface="Roboto"/>
              </a:rPr>
              <a:t>Looking at the number of complaints increasing every year, consumer should be very careful before investing in the financial domain.</a:t>
            </a:r>
          </a:p>
          <a:p>
            <a:pPr algn="just">
              <a:lnSpc>
                <a:spcPct val="100000"/>
              </a:lnSpc>
              <a:spcBef>
                <a:spcPts val="0"/>
              </a:spcBef>
            </a:pPr>
            <a:endParaRPr lang="en-US" dirty="0"/>
          </a:p>
          <a:p>
            <a:pPr algn="just">
              <a:lnSpc>
                <a:spcPct val="100000"/>
              </a:lnSpc>
              <a:spcBef>
                <a:spcPts val="0"/>
              </a:spcBef>
            </a:pPr>
            <a:r>
              <a:rPr lang="en-US" dirty="0">
                <a:latin typeface="Roboto"/>
                <a:ea typeface="Roboto"/>
              </a:rPr>
              <a:t>The CFPB can inspect the companies with the maximum number of complaints and investigate.</a:t>
            </a:r>
          </a:p>
          <a:p>
            <a:pPr algn="just">
              <a:lnSpc>
                <a:spcPct val="100000"/>
              </a:lnSpc>
              <a:spcBef>
                <a:spcPts val="0"/>
              </a:spcBef>
            </a:pPr>
            <a:endParaRPr lang="en-US" dirty="0"/>
          </a:p>
          <a:p>
            <a:pPr algn="just">
              <a:lnSpc>
                <a:spcPct val="100000"/>
              </a:lnSpc>
              <a:spcBef>
                <a:spcPts val="0"/>
              </a:spcBef>
            </a:pPr>
            <a:r>
              <a:rPr lang="en-US" dirty="0">
                <a:latin typeface="Roboto"/>
                <a:ea typeface="Roboto"/>
              </a:rPr>
              <a:t>The end user apart from the CFPB can be any interested person, by looking at the Product, State and the Company before making any decisions. If the state that the person lives in has a lot of complaints, the use needs to be more careful.</a:t>
            </a:r>
          </a:p>
        </p:txBody>
      </p:sp>
    </p:spTree>
    <p:extLst>
      <p:ext uri="{BB962C8B-B14F-4D97-AF65-F5344CB8AC3E}">
        <p14:creationId xmlns:p14="http://schemas.microsoft.com/office/powerpoint/2010/main" val="2800637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C7A1E-6BD6-4FAF-90C5-5A3421C682AE}"/>
              </a:ext>
            </a:extLst>
          </p:cNvPr>
          <p:cNvSpPr>
            <a:spLocks noGrp="1"/>
          </p:cNvSpPr>
          <p:nvPr>
            <p:ph type="title"/>
          </p:nvPr>
        </p:nvSpPr>
        <p:spPr>
          <a:xfrm>
            <a:off x="627743" y="350611"/>
            <a:ext cx="10726057" cy="1347334"/>
          </a:xfrm>
        </p:spPr>
        <p:txBody>
          <a:bodyPr/>
          <a:lstStyle/>
          <a:p>
            <a:r>
              <a:rPr lang="en-US" dirty="0">
                <a:latin typeface="Rockwell"/>
                <a:ea typeface="Roboto"/>
                <a:cs typeface="Raavi"/>
              </a:rPr>
              <a:t>End User Instructions</a:t>
            </a:r>
            <a:endParaRPr lang="en-US"/>
          </a:p>
        </p:txBody>
      </p:sp>
      <p:sp>
        <p:nvSpPr>
          <p:cNvPr id="3" name="Content Placeholder 2">
            <a:extLst>
              <a:ext uri="{FF2B5EF4-FFF2-40B4-BE49-F238E27FC236}">
                <a16:creationId xmlns:a16="http://schemas.microsoft.com/office/drawing/2014/main" id="{6413C02F-780E-4FFA-A309-3A607F1DA1F1}"/>
              </a:ext>
            </a:extLst>
          </p:cNvPr>
          <p:cNvSpPr>
            <a:spLocks noGrp="1"/>
          </p:cNvSpPr>
          <p:nvPr>
            <p:ph sz="quarter" idx="10"/>
          </p:nvPr>
        </p:nvSpPr>
        <p:spPr>
          <a:xfrm>
            <a:off x="693057" y="1509952"/>
            <a:ext cx="10660742" cy="4817103"/>
          </a:xfrm>
        </p:spPr>
        <p:txBody>
          <a:bodyPr vert="horz" lIns="91440" tIns="45720" rIns="91440" bIns="45720" rtlCol="0" anchor="t">
            <a:normAutofit/>
          </a:bodyPr>
          <a:lstStyle/>
          <a:p>
            <a:pPr marL="457200" indent="-457200"/>
            <a:r>
              <a:rPr lang="en-US">
                <a:latin typeface="Roboto"/>
                <a:ea typeface="Roboto"/>
              </a:rPr>
              <a:t>Tha data cleaning/wrangling and data</a:t>
            </a:r>
            <a:r>
              <a:rPr lang="en-US" dirty="0">
                <a:latin typeface="Roboto"/>
                <a:ea typeface="Roboto"/>
              </a:rPr>
              <a:t> validation has been done in </a:t>
            </a:r>
            <a:r>
              <a:rPr lang="en-US">
                <a:latin typeface="Roboto"/>
                <a:ea typeface="Roboto"/>
              </a:rPr>
              <a:t>python</a:t>
            </a:r>
            <a:r>
              <a:rPr lang="en-US" dirty="0">
                <a:latin typeface="Roboto"/>
                <a:ea typeface="Roboto"/>
              </a:rPr>
              <a:t> on the given data set</a:t>
            </a:r>
            <a:r>
              <a:rPr lang="en-US">
                <a:latin typeface="Roboto"/>
                <a:ea typeface="Roboto"/>
              </a:rPr>
              <a:t>. Use python </a:t>
            </a:r>
            <a:r>
              <a:rPr lang="en-US" dirty="0">
                <a:latin typeface="Roboto"/>
                <a:ea typeface="Roboto"/>
              </a:rPr>
              <a:t>script as provided in the files.</a:t>
            </a:r>
            <a:endParaRPr lang="en-US"/>
          </a:p>
          <a:p>
            <a:pPr marL="457200" indent="-457200"/>
            <a:r>
              <a:rPr lang="en-US" dirty="0">
                <a:latin typeface="Roboto"/>
                <a:ea typeface="Roboto"/>
              </a:rPr>
              <a:t>Neo4j is used with csv files and </a:t>
            </a:r>
            <a:r>
              <a:rPr lang="en-US">
                <a:latin typeface="Roboto"/>
                <a:ea typeface="Roboto"/>
              </a:rPr>
              <a:t>to</a:t>
            </a:r>
            <a:r>
              <a:rPr lang="en-US" dirty="0">
                <a:latin typeface="Roboto"/>
                <a:ea typeface="Roboto"/>
              </a:rPr>
              <a:t> generate the graph database </a:t>
            </a:r>
            <a:r>
              <a:rPr lang="en-US">
                <a:latin typeface="Roboto"/>
                <a:ea typeface="Roboto"/>
              </a:rPr>
              <a:t>displaying the nodes</a:t>
            </a:r>
            <a:r>
              <a:rPr lang="en-US" dirty="0">
                <a:latin typeface="Roboto"/>
                <a:ea typeface="Roboto"/>
              </a:rPr>
              <a:t> and the relationships. We have a Neo4j </a:t>
            </a:r>
            <a:r>
              <a:rPr lang="en-US">
                <a:latin typeface="Roboto"/>
                <a:ea typeface="Roboto"/>
              </a:rPr>
              <a:t>Script to load data from csv to the database.</a:t>
            </a:r>
            <a:endParaRPr lang="en-US" dirty="0">
              <a:latin typeface="Roboto"/>
              <a:ea typeface="Roboto"/>
            </a:endParaRPr>
          </a:p>
          <a:p>
            <a:pPr marL="457200" indent="-457200"/>
            <a:r>
              <a:rPr lang="en-US">
                <a:latin typeface="Roboto"/>
                <a:ea typeface="Roboto"/>
              </a:rPr>
              <a:t>Python Visualizations for building the dashboard</a:t>
            </a:r>
            <a:r>
              <a:rPr lang="en-US" dirty="0">
                <a:latin typeface="Roboto"/>
                <a:ea typeface="Roboto"/>
              </a:rPr>
              <a:t>.</a:t>
            </a:r>
          </a:p>
          <a:p>
            <a:pPr marL="457200" indent="-457200"/>
            <a:endParaRPr lang="en-US" dirty="0">
              <a:latin typeface="Roboto"/>
              <a:ea typeface="Roboto"/>
            </a:endParaRPr>
          </a:p>
        </p:txBody>
      </p:sp>
    </p:spTree>
    <p:extLst>
      <p:ext uri="{BB962C8B-B14F-4D97-AF65-F5344CB8AC3E}">
        <p14:creationId xmlns:p14="http://schemas.microsoft.com/office/powerpoint/2010/main" val="2809410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227DB9-F481-4999-A021-79E964287590}"/>
              </a:ext>
            </a:extLst>
          </p:cNvPr>
          <p:cNvSpPr txBox="1"/>
          <p:nvPr/>
        </p:nvSpPr>
        <p:spPr>
          <a:xfrm>
            <a:off x="3623022" y="2278316"/>
            <a:ext cx="539419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dirty="0"/>
              <a:t>Thank you!!! </a:t>
            </a:r>
            <a:endParaRPr lang="en-US" sz="6000" b="1">
              <a:cs typeface="Segoe UI Light"/>
            </a:endParaRPr>
          </a:p>
        </p:txBody>
      </p:sp>
    </p:spTree>
    <p:extLst>
      <p:ext uri="{BB962C8B-B14F-4D97-AF65-F5344CB8AC3E}">
        <p14:creationId xmlns:p14="http://schemas.microsoft.com/office/powerpoint/2010/main" val="2678860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BFB0CB7E-C856-4C11-8330-EB3139E3F5D8}"/>
              </a:ext>
            </a:extLst>
          </p:cNvPr>
          <p:cNvPicPr>
            <a:picLocks noChangeAspect="1"/>
          </p:cNvPicPr>
          <p:nvPr/>
        </p:nvPicPr>
        <p:blipFill>
          <a:blip r:embed="rId2"/>
          <a:stretch>
            <a:fillRect/>
          </a:stretch>
        </p:blipFill>
        <p:spPr>
          <a:xfrm>
            <a:off x="498182" y="935022"/>
            <a:ext cx="10336732" cy="5436618"/>
          </a:xfrm>
          <a:prstGeom prst="rect">
            <a:avLst/>
          </a:prstGeom>
        </p:spPr>
      </p:pic>
    </p:spTree>
    <p:extLst>
      <p:ext uri="{BB962C8B-B14F-4D97-AF65-F5344CB8AC3E}">
        <p14:creationId xmlns:p14="http://schemas.microsoft.com/office/powerpoint/2010/main" val="1148111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5AFDAF18-BEF0-430E-AA8B-EDA3CE41C082}"/>
              </a:ext>
            </a:extLst>
          </p:cNvPr>
          <p:cNvPicPr>
            <a:picLocks noChangeAspect="1"/>
          </p:cNvPicPr>
          <p:nvPr/>
        </p:nvPicPr>
        <p:blipFill>
          <a:blip r:embed="rId2"/>
          <a:stretch>
            <a:fillRect/>
          </a:stretch>
        </p:blipFill>
        <p:spPr>
          <a:xfrm>
            <a:off x="529772" y="850480"/>
            <a:ext cx="11197770" cy="5186069"/>
          </a:xfrm>
          <a:prstGeom prst="rect">
            <a:avLst/>
          </a:prstGeom>
        </p:spPr>
      </p:pic>
      <p:sp>
        <p:nvSpPr>
          <p:cNvPr id="3" name="TextBox 2">
            <a:extLst>
              <a:ext uri="{FF2B5EF4-FFF2-40B4-BE49-F238E27FC236}">
                <a16:creationId xmlns:a16="http://schemas.microsoft.com/office/drawing/2014/main" id="{A1D6ED3D-D935-437B-89ED-7B1B07129355}"/>
              </a:ext>
            </a:extLst>
          </p:cNvPr>
          <p:cNvSpPr txBox="1"/>
          <p:nvPr/>
        </p:nvSpPr>
        <p:spPr>
          <a:xfrm>
            <a:off x="631371" y="312057"/>
            <a:ext cx="31205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Resource Planning</a:t>
            </a:r>
            <a:endParaRPr lang="en-US" b="1" dirty="0">
              <a:cs typeface="Segoe UI Light"/>
            </a:endParaRPr>
          </a:p>
        </p:txBody>
      </p:sp>
    </p:spTree>
    <p:extLst>
      <p:ext uri="{BB962C8B-B14F-4D97-AF65-F5344CB8AC3E}">
        <p14:creationId xmlns:p14="http://schemas.microsoft.com/office/powerpoint/2010/main" val="157117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A0DD05-2FD4-44E1-8027-BB3EFA549770}"/>
              </a:ext>
            </a:extLst>
          </p:cNvPr>
          <p:cNvSpPr txBox="1"/>
          <p:nvPr/>
        </p:nvSpPr>
        <p:spPr>
          <a:xfrm>
            <a:off x="471715" y="399143"/>
            <a:ext cx="85779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lumMod val="50000"/>
                  </a:schemeClr>
                </a:solidFill>
                <a:latin typeface="Roboto"/>
                <a:ea typeface="Roboto"/>
              </a:rPr>
              <a:t>Milestones/Tasks</a:t>
            </a:r>
          </a:p>
        </p:txBody>
      </p:sp>
      <p:pic>
        <p:nvPicPr>
          <p:cNvPr id="3" name="Picture 3" descr="Graphical user interface, application&#10;&#10;Description automatically generated">
            <a:extLst>
              <a:ext uri="{FF2B5EF4-FFF2-40B4-BE49-F238E27FC236}">
                <a16:creationId xmlns:a16="http://schemas.microsoft.com/office/drawing/2014/main" id="{A7470FFD-92B2-4657-82CC-9B8DDF87C04A}"/>
              </a:ext>
            </a:extLst>
          </p:cNvPr>
          <p:cNvPicPr>
            <a:picLocks noChangeAspect="1"/>
          </p:cNvPicPr>
          <p:nvPr/>
        </p:nvPicPr>
        <p:blipFill>
          <a:blip r:embed="rId2"/>
          <a:stretch>
            <a:fillRect/>
          </a:stretch>
        </p:blipFill>
        <p:spPr>
          <a:xfrm>
            <a:off x="921658" y="1347204"/>
            <a:ext cx="7685313" cy="4337762"/>
          </a:xfrm>
          <a:prstGeom prst="rect">
            <a:avLst/>
          </a:prstGeom>
        </p:spPr>
      </p:pic>
    </p:spTree>
    <p:extLst>
      <p:ext uri="{BB962C8B-B14F-4D97-AF65-F5344CB8AC3E}">
        <p14:creationId xmlns:p14="http://schemas.microsoft.com/office/powerpoint/2010/main" val="435985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id="{48D11C59-FBEC-4D3C-934E-6E77A6BA648E}"/>
              </a:ext>
            </a:extLst>
          </p:cNvPr>
          <p:cNvPicPr>
            <a:picLocks noChangeAspect="1"/>
          </p:cNvPicPr>
          <p:nvPr/>
        </p:nvPicPr>
        <p:blipFill>
          <a:blip r:embed="rId2"/>
          <a:stretch>
            <a:fillRect/>
          </a:stretch>
        </p:blipFill>
        <p:spPr>
          <a:xfrm>
            <a:off x="1095829" y="1129490"/>
            <a:ext cx="8302171" cy="4686105"/>
          </a:xfrm>
          <a:prstGeom prst="rect">
            <a:avLst/>
          </a:prstGeom>
        </p:spPr>
      </p:pic>
    </p:spTree>
    <p:extLst>
      <p:ext uri="{BB962C8B-B14F-4D97-AF65-F5344CB8AC3E}">
        <p14:creationId xmlns:p14="http://schemas.microsoft.com/office/powerpoint/2010/main" val="627956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application&#10;&#10;Description automatically generated">
            <a:extLst>
              <a:ext uri="{FF2B5EF4-FFF2-40B4-BE49-F238E27FC236}">
                <a16:creationId xmlns:a16="http://schemas.microsoft.com/office/drawing/2014/main" id="{67972F62-E00B-42EA-90C6-25D93FBF34F4}"/>
              </a:ext>
            </a:extLst>
          </p:cNvPr>
          <p:cNvPicPr>
            <a:picLocks noChangeAspect="1"/>
          </p:cNvPicPr>
          <p:nvPr/>
        </p:nvPicPr>
        <p:blipFill>
          <a:blip r:embed="rId2"/>
          <a:stretch>
            <a:fillRect/>
          </a:stretch>
        </p:blipFill>
        <p:spPr>
          <a:xfrm>
            <a:off x="718457" y="940806"/>
            <a:ext cx="8824685" cy="4976390"/>
          </a:xfrm>
          <a:prstGeom prst="rect">
            <a:avLst/>
          </a:prstGeom>
        </p:spPr>
      </p:pic>
    </p:spTree>
    <p:extLst>
      <p:ext uri="{BB962C8B-B14F-4D97-AF65-F5344CB8AC3E}">
        <p14:creationId xmlns:p14="http://schemas.microsoft.com/office/powerpoint/2010/main" val="3122991706"/>
      </p:ext>
    </p:extLst>
  </p:cSld>
  <p:clrMapOvr>
    <a:masterClrMapping/>
  </p:clrMapOvr>
</p:sld>
</file>

<file path=ppt/theme/theme1.xml><?xml version="1.0" encoding="utf-8"?>
<a:theme xmlns:a="http://schemas.openxmlformats.org/drawingml/2006/main" name="NEU SIA Theme">
  <a:themeElements>
    <a:clrScheme name="NEU SIA">
      <a:dk1>
        <a:srgbClr val="385775"/>
      </a:dk1>
      <a:lt1>
        <a:srgbClr val="FFFFFF"/>
      </a:lt1>
      <a:dk2>
        <a:srgbClr val="99A3B0"/>
      </a:dk2>
      <a:lt2>
        <a:srgbClr val="CFC7BF"/>
      </a:lt2>
      <a:accent1>
        <a:srgbClr val="385775"/>
      </a:accent1>
      <a:accent2>
        <a:srgbClr val="FFBF3D"/>
      </a:accent2>
      <a:accent3>
        <a:srgbClr val="00CFB5"/>
      </a:accent3>
      <a:accent4>
        <a:srgbClr val="52CFE5"/>
      </a:accent4>
      <a:accent5>
        <a:srgbClr val="D41B2C"/>
      </a:accent5>
      <a:accent6>
        <a:srgbClr val="FF854F"/>
      </a:accent6>
      <a:hlink>
        <a:srgbClr val="006EB5"/>
      </a:hlink>
      <a:folHlink>
        <a:srgbClr val="006EB5"/>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U SIA Theme" id="{0CE0C9D4-1794-4ABF-AF23-B01EFC2229C5}" vid="{617CFAFB-DA3C-4C0B-A63E-E2B71598AE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ba3b528c-09ce-48bd-b8c1-d6a0eadb7b7a"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F0682941D4AAE44A98FD03DF83D74DE" ma:contentTypeVersion="15" ma:contentTypeDescription="Create a new document." ma:contentTypeScope="" ma:versionID="e56cd10e64d85c92e0e4fa68058af6c4">
  <xsd:schema xmlns:xsd="http://www.w3.org/2001/XMLSchema" xmlns:xs="http://www.w3.org/2001/XMLSchema" xmlns:p="http://schemas.microsoft.com/office/2006/metadata/properties" xmlns:ns1="http://schemas.microsoft.com/sharepoint/v3" xmlns:ns3="eaf98381-32fb-4cda-97ae-f60537231569" xmlns:ns4="ba3b528c-09ce-48bd-b8c1-d6a0eadb7b7a" targetNamespace="http://schemas.microsoft.com/office/2006/metadata/properties" ma:root="true" ma:fieldsID="453d712bca8b4dd1bc4ea70ce297c189" ns1:_="" ns3:_="" ns4:_="">
    <xsd:import namespace="http://schemas.microsoft.com/sharepoint/v3"/>
    <xsd:import namespace="eaf98381-32fb-4cda-97ae-f60537231569"/>
    <xsd:import namespace="ba3b528c-09ce-48bd-b8c1-d6a0eadb7b7a"/>
    <xsd:element name="properties">
      <xsd:complexType>
        <xsd:sequence>
          <xsd:element name="documentManagement">
            <xsd:complexType>
              <xsd:all>
                <xsd:element ref="ns1:_ip_UnifiedCompliancePolicyProperties" minOccurs="0"/>
                <xsd:element ref="ns1:_ip_UnifiedCompliancePolicyUIAction" minOccurs="0"/>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f98381-32fb-4cda-97ae-f6053723156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SharingHintHash" ma:index="12"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3b528c-09ce-48bd-b8c1-d6a0eadb7b7a"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3F418-8757-4A9C-9AAF-2EFD75A2BEFB}">
  <ds:schemaRefs>
    <ds:schemaRef ds:uri="http://www.w3.org/XML/1998/namespace"/>
    <ds:schemaRef ds:uri="http://schemas.microsoft.com/office/infopath/2007/PartnerControls"/>
    <ds:schemaRef ds:uri="http://purl.org/dc/elements/1.1/"/>
    <ds:schemaRef ds:uri="eaf98381-32fb-4cda-97ae-f60537231569"/>
    <ds:schemaRef ds:uri="http://schemas.microsoft.com/office/2006/metadata/properties"/>
    <ds:schemaRef ds:uri="http://schemas.microsoft.com/office/2006/documentManagement/types"/>
    <ds:schemaRef ds:uri="http://schemas.openxmlformats.org/package/2006/metadata/core-properties"/>
    <ds:schemaRef ds:uri="ba3b528c-09ce-48bd-b8c1-d6a0eadb7b7a"/>
    <ds:schemaRef ds:uri="http://schemas.microsoft.com/sharepoint/v3"/>
    <ds:schemaRef ds:uri="http://purl.org/dc/dcmitype/"/>
    <ds:schemaRef ds:uri="http://purl.org/dc/terms/"/>
  </ds:schemaRefs>
</ds:datastoreItem>
</file>

<file path=customXml/itemProps2.xml><?xml version="1.0" encoding="utf-8"?>
<ds:datastoreItem xmlns:ds="http://schemas.openxmlformats.org/officeDocument/2006/customXml" ds:itemID="{C9C8C966-778B-43A2-9BDE-D67CABE9D324}">
  <ds:schemaRefs>
    <ds:schemaRef ds:uri="http://schemas.microsoft.com/sharepoint/v3/contenttype/forms"/>
  </ds:schemaRefs>
</ds:datastoreItem>
</file>

<file path=customXml/itemProps3.xml><?xml version="1.0" encoding="utf-8"?>
<ds:datastoreItem xmlns:ds="http://schemas.openxmlformats.org/officeDocument/2006/customXml" ds:itemID="{0E1F969A-FEB8-4EC1-8BEC-DE5408784E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af98381-32fb-4cda-97ae-f60537231569"/>
    <ds:schemaRef ds:uri="ba3b528c-09ce-48bd-b8c1-d6a0eadb7b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881</Words>
  <Application>Microsoft Office PowerPoint</Application>
  <PresentationFormat>Widescreen</PresentationFormat>
  <Paragraphs>107</Paragraphs>
  <Slides>42</Slides>
  <Notes>0</Notes>
  <HiddenSlides>1</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NEU SIA Theme</vt:lpstr>
      <vt:lpstr>Big Data Architecture and Governance</vt:lpstr>
      <vt:lpstr>Problem Statement</vt:lpstr>
      <vt:lpstr>Objectives</vt:lpstr>
      <vt:lpstr>Velero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Vision Diagram</vt:lpstr>
      <vt:lpstr>Dataset</vt:lpstr>
      <vt:lpstr>Dataset Description</vt:lpstr>
      <vt:lpstr>Data Profiling</vt:lpstr>
      <vt:lpstr>Data Profiling</vt:lpstr>
      <vt:lpstr>Data Wrangling/Cleaning</vt:lpstr>
      <vt:lpstr>Data Wrangling/Cleaning</vt:lpstr>
      <vt:lpstr>Post Cleansing Data Profiling</vt:lpstr>
      <vt:lpstr>Database Installation</vt:lpstr>
      <vt:lpstr>Data Mapping and Integration</vt:lpstr>
      <vt:lpstr>Data Mapping and Integration</vt:lpstr>
      <vt:lpstr>Data Mapping and Integration</vt:lpstr>
      <vt:lpstr>Business &amp; Technical Metadata</vt:lpstr>
      <vt:lpstr>Data Validation and Data Visualization</vt:lpstr>
      <vt:lpstr>Data Validation and Data Visualization</vt:lpstr>
      <vt:lpstr>Data Validation and Data Visualization</vt:lpstr>
      <vt:lpstr>Data Validation and Data Visualization</vt:lpstr>
      <vt:lpstr>Data Validation and Data Visualization</vt:lpstr>
      <vt:lpstr>Data Validation and Data Visualization</vt:lpstr>
      <vt:lpstr>Data Validation and Data Visualization</vt:lpstr>
      <vt:lpstr>System Integration &amp; User Acceptance Testing</vt:lpstr>
      <vt:lpstr>PowerPoint Presentation</vt:lpstr>
      <vt:lpstr>User acceptance testing</vt:lpstr>
      <vt:lpstr>Challenges Encountered</vt:lpstr>
      <vt:lpstr>End User Instructions Database Creation and loading</vt:lpstr>
      <vt:lpstr>PowerPoint Presentation</vt:lpstr>
      <vt:lpstr>End User Instructions</vt:lpstr>
      <vt:lpstr>End User Instructions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Architecture and Governance</dc:title>
  <dc:creator/>
  <cp:lastModifiedBy/>
  <cp:revision>388</cp:revision>
  <dcterms:created xsi:type="dcterms:W3CDTF">2019-08-06T17:38:00Z</dcterms:created>
  <dcterms:modified xsi:type="dcterms:W3CDTF">2021-04-24T03:53:21Z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0x0101005F0682941D4AAE44A98FD03DF83D74DE</vt:lpwstr>
  </property>
</Properties>
</file>